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handoutMasterIdLst>
    <p:handoutMasterId r:id="rId33"/>
  </p:handoutMasterIdLst>
  <p:sldIdLst>
    <p:sldId id="283" r:id="rId2"/>
    <p:sldId id="257" r:id="rId3"/>
    <p:sldId id="258" r:id="rId4"/>
    <p:sldId id="261" r:id="rId5"/>
    <p:sldId id="285" r:id="rId6"/>
    <p:sldId id="286" r:id="rId7"/>
    <p:sldId id="294" r:id="rId8"/>
    <p:sldId id="288" r:id="rId9"/>
    <p:sldId id="263" r:id="rId10"/>
    <p:sldId id="313" r:id="rId11"/>
    <p:sldId id="314" r:id="rId12"/>
    <p:sldId id="315" r:id="rId13"/>
    <p:sldId id="316" r:id="rId14"/>
    <p:sldId id="291" r:id="rId15"/>
    <p:sldId id="305" r:id="rId16"/>
    <p:sldId id="306" r:id="rId17"/>
    <p:sldId id="307" r:id="rId18"/>
    <p:sldId id="308" r:id="rId19"/>
    <p:sldId id="280" r:id="rId20"/>
    <p:sldId id="300" r:id="rId21"/>
    <p:sldId id="281" r:id="rId22"/>
    <p:sldId id="301" r:id="rId23"/>
    <p:sldId id="302" r:id="rId24"/>
    <p:sldId id="303" r:id="rId25"/>
    <p:sldId id="304" r:id="rId26"/>
    <p:sldId id="310" r:id="rId27"/>
    <p:sldId id="311" r:id="rId28"/>
    <p:sldId id="312" r:id="rId29"/>
    <p:sldId id="282" r:id="rId30"/>
    <p:sldId id="293" r:id="rId31"/>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17F662-CEDD-402F-97BD-CFEA7F39F6C4}" v="2" dt="2022-01-23T10:52:58.133"/>
    <p1510:client id="{ADB2B83F-BBAD-4758-A471-613C34430414}" v="299" dt="2022-01-22T16:23:45.342"/>
    <p1510:client id="{B85F8D2E-424B-4F3D-A025-DB5D44C50BA4}" v="28" dt="2022-01-23T10:47:26.065"/>
    <p1510:client id="{C1225EA6-AA35-465E-A72F-FEA1A779328A}" v="785" dt="2022-01-22T15:41:12.413"/>
    <p1510:client id="{CE47F23E-7A9D-4331-8741-3CC0B5226DDD}" v="2" dt="2022-01-22T13:14:23.2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4" autoAdjust="0"/>
    <p:restoredTop sz="94660"/>
  </p:normalViewPr>
  <p:slideViewPr>
    <p:cSldViewPr snapToGrid="0">
      <p:cViewPr varScale="1">
        <p:scale>
          <a:sx n="81" d="100"/>
          <a:sy n="81" d="100"/>
        </p:scale>
        <p:origin x="614" y="67"/>
      </p:cViewPr>
      <p:guideLst>
        <p:guide orient="horz" pos="2160"/>
        <p:guide pos="3840"/>
      </p:guideLst>
    </p:cSldViewPr>
  </p:slideViewPr>
  <p:notesTextViewPr>
    <p:cViewPr>
      <p:scale>
        <a:sx n="1" d="1"/>
        <a:sy n="1" d="1"/>
      </p:scale>
      <p:origin x="0" y="0"/>
    </p:cViewPr>
  </p:notesTextViewPr>
  <p:notesViewPr>
    <p:cSldViewPr snapToGrid="0">
      <p:cViewPr varScale="1">
        <p:scale>
          <a:sx n="96" d="100"/>
          <a:sy n="96" d="100"/>
        </p:scale>
        <p:origin x="355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B6CD91-6055-4BA8-803A-BE019916FE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a:extLst>
              <a:ext uri="{FF2B5EF4-FFF2-40B4-BE49-F238E27FC236}">
                <a16:creationId xmlns:a16="http://schemas.microsoft.com/office/drawing/2014/main" id="{F1348C43-6703-4B62-B127-17C78C08B4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08E63D-6FE9-403D-8E39-68FE971BAC76}" type="datetime1">
              <a:rPr lang="en-GB" smtClean="0"/>
              <a:pPr/>
              <a:t>11/06/2022</a:t>
            </a:fld>
            <a:endParaRPr lang="en-GB" dirty="0"/>
          </a:p>
        </p:txBody>
      </p:sp>
      <p:sp>
        <p:nvSpPr>
          <p:cNvPr id="4" name="Footer Placeholder 3">
            <a:extLst>
              <a:ext uri="{FF2B5EF4-FFF2-40B4-BE49-F238E27FC236}">
                <a16:creationId xmlns:a16="http://schemas.microsoft.com/office/drawing/2014/main" id="{7594B0BC-D758-4808-81A5-75FE72727CE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a:extLst>
              <a:ext uri="{FF2B5EF4-FFF2-40B4-BE49-F238E27FC236}">
                <a16:creationId xmlns:a16="http://schemas.microsoft.com/office/drawing/2014/main" id="{944C0294-AD44-45E1-AAD0-0F71A65A56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BDD069-5B99-44A5-9C53-893C00A1B886}" type="slidenum">
              <a:rPr lang="en-GB" smtClean="0"/>
              <a:pPr/>
              <a:t>‹#›</a:t>
            </a:fld>
            <a:endParaRPr lang="en-GB" dirty="0"/>
          </a:p>
        </p:txBody>
      </p:sp>
    </p:spTree>
    <p:extLst>
      <p:ext uri="{BB962C8B-B14F-4D97-AF65-F5344CB8AC3E}">
        <p14:creationId xmlns:p14="http://schemas.microsoft.com/office/powerpoint/2010/main" val="4849576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DF03DA-E8C9-45D1-B38B-0154ED478CCA}" type="datetime1">
              <a:rPr lang="en-GB" smtClean="0"/>
              <a:pPr/>
              <a:t>11/06/2022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A64AD-2530-4DFF-8FAA-D42BF483CF81}" type="slidenum">
              <a:rPr lang="en-GB" noProof="0" smtClean="0"/>
              <a:pPr/>
              <a:t>‹#›</a:t>
            </a:fld>
            <a:endParaRPr lang="en-GB" noProof="0" dirty="0"/>
          </a:p>
        </p:txBody>
      </p:sp>
    </p:spTree>
    <p:extLst>
      <p:ext uri="{BB962C8B-B14F-4D97-AF65-F5344CB8AC3E}">
        <p14:creationId xmlns:p14="http://schemas.microsoft.com/office/powerpoint/2010/main" val="394802122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rtlCol="0" anchor="b">
            <a:normAutofit/>
          </a:bodyPr>
          <a:lstStyle>
            <a:lvl1pPr algn="l">
              <a:defRPr sz="6600"/>
            </a:lvl1pPr>
          </a:lstStyle>
          <a:p>
            <a:pPr rtl="0"/>
            <a:r>
              <a:rPr lang="en-GB" noProof="0"/>
              <a:t>Click to edit Master title style</a:t>
            </a:r>
          </a:p>
        </p:txBody>
      </p:sp>
      <p:sp>
        <p:nvSpPr>
          <p:cNvPr id="3" name="Subtitle 2"/>
          <p:cNvSpPr>
            <a:spLocks noGrp="1"/>
          </p:cNvSpPr>
          <p:nvPr>
            <p:ph type="subTitle" idx="1"/>
          </p:nvPr>
        </p:nvSpPr>
        <p:spPr>
          <a:xfrm>
            <a:off x="2417780" y="3531204"/>
            <a:ext cx="8637072" cy="977621"/>
          </a:xfrm>
        </p:spPr>
        <p:txBody>
          <a:bodyPr tIns="91440" bIns="91440" rtlCol="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
        <p:nvSpPr>
          <p:cNvPr id="4" name="Date Placeholder 3"/>
          <p:cNvSpPr>
            <a:spLocks noGrp="1"/>
          </p:cNvSpPr>
          <p:nvPr>
            <p:ph type="dt" sz="half" idx="10"/>
          </p:nvPr>
        </p:nvSpPr>
        <p:spPr/>
        <p:txBody>
          <a:bodyPr rtlCol="0"/>
          <a:lstStyle/>
          <a:p>
            <a:pPr rtl="0"/>
            <a:fld id="{9090987D-47D0-402B-96DE-E0A32AD146E1}" type="datetime1">
              <a:rPr lang="en-GB" noProof="0" smtClean="0"/>
              <a:pPr rtl="0"/>
              <a:t>11/06/2022</a:t>
            </a:fld>
            <a:endParaRPr lang="en-GB" noProof="0" dirty="0"/>
          </a:p>
        </p:txBody>
      </p:sp>
      <p:sp>
        <p:nvSpPr>
          <p:cNvPr id="5" name="Footer Placeholder 4"/>
          <p:cNvSpPr>
            <a:spLocks noGrp="1"/>
          </p:cNvSpPr>
          <p:nvPr>
            <p:ph type="ftr" sz="quarter" idx="11"/>
          </p:nvPr>
        </p:nvSpPr>
        <p:spPr>
          <a:xfrm>
            <a:off x="2416500" y="329307"/>
            <a:ext cx="4973915" cy="309201"/>
          </a:xfrm>
        </p:spPr>
        <p:txBody>
          <a:bodyPr rtlCol="0"/>
          <a:lstStyle/>
          <a:p>
            <a:pPr rtl="0"/>
            <a:endParaRPr lang="en-GB" noProof="0" dirty="0"/>
          </a:p>
        </p:txBody>
      </p:sp>
      <p:sp>
        <p:nvSpPr>
          <p:cNvPr id="6" name="Slide Number Placeholder 5"/>
          <p:cNvSpPr>
            <a:spLocks noGrp="1"/>
          </p:cNvSpPr>
          <p:nvPr>
            <p:ph type="sldNum" sz="quarter" idx="12"/>
          </p:nvPr>
        </p:nvSpPr>
        <p:spPr>
          <a:xfrm>
            <a:off x="1437664" y="798973"/>
            <a:ext cx="811019" cy="503578"/>
          </a:xfrm>
        </p:spPr>
        <p:txBody>
          <a:bodyPr rtlCol="0"/>
          <a:lstStyle/>
          <a:p>
            <a:pPr rtl="0"/>
            <a:fld id="{6D22F896-40B5-4ADD-8801-0D06FADFA095}" type="slidenum">
              <a:rPr lang="en-GB" noProof="0" smtClean="0"/>
              <a:pPr rtl="0"/>
              <a:t>‹#›</a:t>
            </a:fld>
            <a:endParaRPr lang="en-GB" noProof="0"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p>
        </p:txBody>
      </p:sp>
      <p:sp>
        <p:nvSpPr>
          <p:cNvPr id="3" name="Vertical Text Placeholder 2"/>
          <p:cNvSpPr>
            <a:spLocks noGrp="1"/>
          </p:cNvSpPr>
          <p:nvPr>
            <p:ph type="body" orient="vert" idx="1"/>
          </p:nvPr>
        </p:nvSpPr>
        <p:spPr/>
        <p:txBody>
          <a:bodyPr vert="eaVert"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E52FF86A-4C07-466A-9036-3E493E72145F}" type="datetime1">
              <a:rPr lang="en-GB" noProof="0" smtClean="0"/>
              <a:pPr rtl="0"/>
              <a:t>11/06/2022</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6D22F896-40B5-4ADD-8801-0D06FADFA095}" type="slidenum">
              <a:rPr lang="en-GB" noProof="0" smtClean="0"/>
              <a:pPr rtl="0"/>
              <a:t>‹#›</a:t>
            </a:fld>
            <a:endParaRPr lang="en-GB" noProof="0"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rtlCol="0"/>
          <a:lstStyle>
            <a:lvl1pPr algn="l">
              <a:defRPr/>
            </a:lvl1pPr>
          </a:lstStyle>
          <a:p>
            <a:pPr rtl="0"/>
            <a:r>
              <a:rPr lang="en-GB" noProof="0"/>
              <a:t>Click to edit Master title style</a:t>
            </a:r>
          </a:p>
        </p:txBody>
      </p:sp>
      <p:sp>
        <p:nvSpPr>
          <p:cNvPr id="3" name="Vertical Text Placeholder 2"/>
          <p:cNvSpPr>
            <a:spLocks noGrp="1"/>
          </p:cNvSpPr>
          <p:nvPr>
            <p:ph type="body" orient="vert" idx="1"/>
          </p:nvPr>
        </p:nvSpPr>
        <p:spPr>
          <a:xfrm>
            <a:off x="1444672" y="798973"/>
            <a:ext cx="7828830" cy="4659889"/>
          </a:xfrm>
        </p:spPr>
        <p:txBody>
          <a:bodyPr vert="eaVert"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05421C4C-E19D-4219-A804-0FB628A9D745}" type="datetime1">
              <a:rPr lang="en-GB" noProof="0" smtClean="0"/>
              <a:pPr rtl="0"/>
              <a:t>11/06/2022</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6D22F896-40B5-4ADD-8801-0D06FADFA095}" type="slidenum">
              <a:rPr lang="en-GB" noProof="0" smtClean="0"/>
              <a:pPr rtl="0"/>
              <a:t>‹#›</a:t>
            </a:fld>
            <a:endParaRPr lang="en-GB" noProof="0"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p>
        </p:txBody>
      </p:sp>
      <p:sp>
        <p:nvSpPr>
          <p:cNvPr id="3" name="Content Placeholder 2"/>
          <p:cNvSpPr>
            <a:spLocks noGrp="1"/>
          </p:cNvSpPr>
          <p:nvPr>
            <p:ph idx="1"/>
          </p:nvPr>
        </p:nvSpPr>
        <p:spPr/>
        <p:txBody>
          <a:bodyPr rtlCol="0" anchor="t"/>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66A3F2DC-9CE6-45BB-9AC5-30D691C62390}" type="datetime1">
              <a:rPr lang="en-GB" noProof="0" smtClean="0"/>
              <a:pPr rtl="0"/>
              <a:t>11/06/2022</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6D22F896-40B5-4ADD-8801-0D06FADFA095}" type="slidenum">
              <a:rPr lang="en-GB" noProof="0" smtClean="0"/>
              <a:pPr rtl="0"/>
              <a:t>‹#›</a:t>
            </a:fld>
            <a:endParaRPr lang="en-GB" noProof="0"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rtlCol="0" anchor="b">
            <a:normAutofit/>
          </a:bodyPr>
          <a:lstStyle>
            <a:lvl1pPr algn="l">
              <a:defRPr sz="3600"/>
            </a:lvl1pPr>
          </a:lstStyle>
          <a:p>
            <a:pPr rtl="0"/>
            <a:r>
              <a:rPr lang="en-GB" noProof="0"/>
              <a:t>Click to edit Master title style</a:t>
            </a:r>
          </a:p>
        </p:txBody>
      </p:sp>
      <p:sp>
        <p:nvSpPr>
          <p:cNvPr id="3" name="Text Placeholder 2"/>
          <p:cNvSpPr>
            <a:spLocks noGrp="1"/>
          </p:cNvSpPr>
          <p:nvPr>
            <p:ph type="body" idx="1"/>
          </p:nvPr>
        </p:nvSpPr>
        <p:spPr>
          <a:xfrm>
            <a:off x="1454239" y="3806195"/>
            <a:ext cx="8630446" cy="1012929"/>
          </a:xfrm>
        </p:spPr>
        <p:txBody>
          <a:bodyPr tIns="91440" rtlCol="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
        <p:nvSpPr>
          <p:cNvPr id="4" name="Date Placeholder 3"/>
          <p:cNvSpPr>
            <a:spLocks noGrp="1"/>
          </p:cNvSpPr>
          <p:nvPr>
            <p:ph type="dt" sz="half" idx="10"/>
          </p:nvPr>
        </p:nvSpPr>
        <p:spPr/>
        <p:txBody>
          <a:bodyPr rtlCol="0"/>
          <a:lstStyle/>
          <a:p>
            <a:pPr rtl="0"/>
            <a:fld id="{39407FBD-926E-4B82-9753-B2AD707AA8ED}" type="datetime1">
              <a:rPr lang="en-GB" noProof="0" smtClean="0"/>
              <a:pPr rtl="0"/>
              <a:t>11/06/2022</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6D22F896-40B5-4ADD-8801-0D06FADFA095}" type="slidenum">
              <a:rPr lang="en-GB" noProof="0" smtClean="0"/>
              <a:pPr rtl="0"/>
              <a:t>‹#›</a:t>
            </a:fld>
            <a:endParaRPr lang="en-GB" noProof="0"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rtlCol="0"/>
          <a:lstStyle/>
          <a:p>
            <a:pPr rtl="0"/>
            <a:r>
              <a:rPr lang="en-GB" noProof="0"/>
              <a:t>Click to edit Master title style</a:t>
            </a:r>
          </a:p>
        </p:txBody>
      </p:sp>
      <p:sp>
        <p:nvSpPr>
          <p:cNvPr id="3" name="Content Placeholder 2"/>
          <p:cNvSpPr>
            <a:spLocks noGrp="1"/>
          </p:cNvSpPr>
          <p:nvPr>
            <p:ph sz="half" idx="1"/>
          </p:nvPr>
        </p:nvSpPr>
        <p:spPr>
          <a:xfrm>
            <a:off x="1447331" y="2010878"/>
            <a:ext cx="4645152" cy="3448595"/>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p:cNvSpPr>
            <a:spLocks noGrp="1"/>
          </p:cNvSpPr>
          <p:nvPr>
            <p:ph sz="half" idx="2"/>
          </p:nvPr>
        </p:nvSpPr>
        <p:spPr>
          <a:xfrm>
            <a:off x="6413771" y="2017343"/>
            <a:ext cx="4645152" cy="3441520"/>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Date Placeholder 4"/>
          <p:cNvSpPr>
            <a:spLocks noGrp="1"/>
          </p:cNvSpPr>
          <p:nvPr>
            <p:ph type="dt" sz="half" idx="10"/>
          </p:nvPr>
        </p:nvSpPr>
        <p:spPr/>
        <p:txBody>
          <a:bodyPr rtlCol="0"/>
          <a:lstStyle/>
          <a:p>
            <a:pPr rtl="0"/>
            <a:fld id="{D13BE98E-D2F1-46E8-89C1-2BB0E688BA5E}" type="datetime1">
              <a:rPr lang="en-GB" noProof="0" smtClean="0"/>
              <a:pPr rtl="0"/>
              <a:t>11/06/2022</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6D22F896-40B5-4ADD-8801-0D06FADFA095}" type="slidenum">
              <a:rPr lang="en-GB" noProof="0" smtClean="0"/>
              <a:pPr rtl="0"/>
              <a:t>‹#›</a:t>
            </a:fld>
            <a:endParaRPr lang="en-GB" noProof="0"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rtlCol="0"/>
          <a:lstStyle/>
          <a:p>
            <a:pPr rtl="0"/>
            <a:r>
              <a:rPr lang="en-GB" noProof="0"/>
              <a:t>Click to edit Master title style</a:t>
            </a:r>
          </a:p>
        </p:txBody>
      </p:sp>
      <p:sp>
        <p:nvSpPr>
          <p:cNvPr id="3" name="Text Placeholder 2"/>
          <p:cNvSpPr>
            <a:spLocks noGrp="1"/>
          </p:cNvSpPr>
          <p:nvPr>
            <p:ph type="body" idx="1"/>
          </p:nvPr>
        </p:nvSpPr>
        <p:spPr>
          <a:xfrm>
            <a:off x="1447191" y="2019549"/>
            <a:ext cx="4645152" cy="801943"/>
          </a:xfrm>
        </p:spPr>
        <p:txBody>
          <a:bodyPr rtlCol="0"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p:cNvSpPr>
            <a:spLocks noGrp="1"/>
          </p:cNvSpPr>
          <p:nvPr>
            <p:ph sz="half" idx="2"/>
          </p:nvPr>
        </p:nvSpPr>
        <p:spPr>
          <a:xfrm>
            <a:off x="1447191" y="2824269"/>
            <a:ext cx="4645152" cy="2644457"/>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p:cNvSpPr>
            <a:spLocks noGrp="1"/>
          </p:cNvSpPr>
          <p:nvPr>
            <p:ph type="body" sz="quarter" idx="3"/>
          </p:nvPr>
        </p:nvSpPr>
        <p:spPr>
          <a:xfrm>
            <a:off x="6412362" y="2023003"/>
            <a:ext cx="4645152" cy="802237"/>
          </a:xfrm>
        </p:spPr>
        <p:txBody>
          <a:bodyPr rtlCol="0"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p:cNvSpPr>
            <a:spLocks noGrp="1"/>
          </p:cNvSpPr>
          <p:nvPr>
            <p:ph sz="quarter" idx="4"/>
          </p:nvPr>
        </p:nvSpPr>
        <p:spPr>
          <a:xfrm>
            <a:off x="6412362" y="2821491"/>
            <a:ext cx="4645152" cy="2637371"/>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p:cNvSpPr>
            <a:spLocks noGrp="1"/>
          </p:cNvSpPr>
          <p:nvPr>
            <p:ph type="dt" sz="half" idx="10"/>
          </p:nvPr>
        </p:nvSpPr>
        <p:spPr/>
        <p:txBody>
          <a:bodyPr rtlCol="0"/>
          <a:lstStyle/>
          <a:p>
            <a:pPr rtl="0"/>
            <a:fld id="{323CE2EB-862E-41BC-802E-5F3949C067FC}" type="datetime1">
              <a:rPr lang="en-GB" noProof="0" smtClean="0"/>
              <a:pPr rtl="0"/>
              <a:t>11/06/2022</a:t>
            </a:fld>
            <a:endParaRPr lang="en-GB" noProof="0" dirty="0"/>
          </a:p>
        </p:txBody>
      </p:sp>
      <p:sp>
        <p:nvSpPr>
          <p:cNvPr id="8" name="Footer Placeholder 7"/>
          <p:cNvSpPr>
            <a:spLocks noGrp="1"/>
          </p:cNvSpPr>
          <p:nvPr>
            <p:ph type="ftr" sz="quarter" idx="11"/>
          </p:nvPr>
        </p:nvSpPr>
        <p:spPr/>
        <p:txBody>
          <a:bodyPr rtlCol="0"/>
          <a:lstStyle/>
          <a:p>
            <a:pPr rtl="0"/>
            <a:endParaRPr lang="en-GB" noProof="0" dirty="0"/>
          </a:p>
        </p:txBody>
      </p:sp>
      <p:sp>
        <p:nvSpPr>
          <p:cNvPr id="9" name="Slide Number Placeholder 8"/>
          <p:cNvSpPr>
            <a:spLocks noGrp="1"/>
          </p:cNvSpPr>
          <p:nvPr>
            <p:ph type="sldNum" sz="quarter" idx="12"/>
          </p:nvPr>
        </p:nvSpPr>
        <p:spPr/>
        <p:txBody>
          <a:bodyPr rtlCol="0"/>
          <a:lstStyle/>
          <a:p>
            <a:pPr rtl="0"/>
            <a:fld id="{6D22F896-40B5-4ADD-8801-0D06FADFA095}" type="slidenum">
              <a:rPr lang="en-GB" noProof="0" smtClean="0"/>
              <a:pPr rtl="0"/>
              <a:t>‹#›</a:t>
            </a:fld>
            <a:endParaRPr lang="en-GB" noProof="0"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p>
        </p:txBody>
      </p:sp>
      <p:sp>
        <p:nvSpPr>
          <p:cNvPr id="3" name="Date Placeholder 2"/>
          <p:cNvSpPr>
            <a:spLocks noGrp="1"/>
          </p:cNvSpPr>
          <p:nvPr>
            <p:ph type="dt" sz="half" idx="10"/>
          </p:nvPr>
        </p:nvSpPr>
        <p:spPr/>
        <p:txBody>
          <a:bodyPr rtlCol="0"/>
          <a:lstStyle/>
          <a:p>
            <a:pPr rtl="0"/>
            <a:fld id="{01352E18-C2BE-4273-99D2-FF7AA1B877AB}" type="datetime1">
              <a:rPr lang="en-GB" noProof="0" smtClean="0"/>
              <a:pPr rtl="0"/>
              <a:t>11/06/2022</a:t>
            </a:fld>
            <a:endParaRPr lang="en-GB" noProof="0" dirty="0"/>
          </a:p>
        </p:txBody>
      </p:sp>
      <p:sp>
        <p:nvSpPr>
          <p:cNvPr id="4" name="Footer Placeholder 3"/>
          <p:cNvSpPr>
            <a:spLocks noGrp="1"/>
          </p:cNvSpPr>
          <p:nvPr>
            <p:ph type="ftr" sz="quarter" idx="11"/>
          </p:nvPr>
        </p:nvSpPr>
        <p:spPr/>
        <p:txBody>
          <a:bodyPr rtlCol="0"/>
          <a:lstStyle/>
          <a:p>
            <a:pPr rtl="0"/>
            <a:endParaRPr lang="en-GB" noProof="0" dirty="0"/>
          </a:p>
        </p:txBody>
      </p:sp>
      <p:sp>
        <p:nvSpPr>
          <p:cNvPr id="5" name="Slide Number Placeholder 4"/>
          <p:cNvSpPr>
            <a:spLocks noGrp="1"/>
          </p:cNvSpPr>
          <p:nvPr>
            <p:ph type="sldNum" sz="quarter" idx="12"/>
          </p:nvPr>
        </p:nvSpPr>
        <p:spPr/>
        <p:txBody>
          <a:bodyPr rtlCol="0"/>
          <a:lstStyle/>
          <a:p>
            <a:pPr rtl="0"/>
            <a:fld id="{6D22F896-40B5-4ADD-8801-0D06FADFA095}" type="slidenum">
              <a:rPr lang="en-GB" noProof="0" smtClean="0"/>
              <a:pPr rtl="0"/>
              <a:t>‹#›</a:t>
            </a:fld>
            <a:endParaRPr lang="en-GB" noProof="0"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fld id="{7760473D-06DF-4867-85F6-D662C30DFA13}" type="datetime1">
              <a:rPr lang="en-GB" noProof="0" smtClean="0"/>
              <a:pPr rtl="0"/>
              <a:t>11/06/2022</a:t>
            </a:fld>
            <a:endParaRPr lang="en-GB" noProof="0" dirty="0"/>
          </a:p>
        </p:txBody>
      </p:sp>
      <p:sp>
        <p:nvSpPr>
          <p:cNvPr id="3" name="Footer Placeholder 2"/>
          <p:cNvSpPr>
            <a:spLocks noGrp="1"/>
          </p:cNvSpPr>
          <p:nvPr>
            <p:ph type="ftr" sz="quarter" idx="11"/>
          </p:nvPr>
        </p:nvSpPr>
        <p:spPr/>
        <p:txBody>
          <a:bodyPr rtlCol="0"/>
          <a:lstStyle/>
          <a:p>
            <a:pPr rtl="0"/>
            <a:endParaRPr lang="en-GB" noProof="0" dirty="0"/>
          </a:p>
        </p:txBody>
      </p:sp>
      <p:sp>
        <p:nvSpPr>
          <p:cNvPr id="4" name="Slide Number Placeholder 3"/>
          <p:cNvSpPr>
            <a:spLocks noGrp="1"/>
          </p:cNvSpPr>
          <p:nvPr>
            <p:ph type="sldNum" sz="quarter" idx="12"/>
          </p:nvPr>
        </p:nvSpPr>
        <p:spPr/>
        <p:txBody>
          <a:bodyPr rtlCol="0"/>
          <a:lstStyle/>
          <a:p>
            <a:pPr rtl="0"/>
            <a:fld id="{6D22F896-40B5-4ADD-8801-0D06FADFA095}" type="slidenum">
              <a:rPr lang="en-GB" noProof="0" smtClean="0"/>
              <a:pPr rtl="0"/>
              <a:t>‹#›</a:t>
            </a:fld>
            <a:endParaRPr lang="en-GB"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rtlCol="0" anchor="b">
            <a:normAutofit/>
          </a:bodyPr>
          <a:lstStyle>
            <a:lvl1pPr algn="l">
              <a:defRPr sz="2400"/>
            </a:lvl1pPr>
          </a:lstStyle>
          <a:p>
            <a:pPr rtl="0"/>
            <a:r>
              <a:rPr lang="en-GB" noProof="0"/>
              <a:t>Click to edit Master title style</a:t>
            </a:r>
          </a:p>
        </p:txBody>
      </p:sp>
      <p:sp>
        <p:nvSpPr>
          <p:cNvPr id="3" name="Content Placeholder 2"/>
          <p:cNvSpPr>
            <a:spLocks noGrp="1"/>
          </p:cNvSpPr>
          <p:nvPr>
            <p:ph idx="1"/>
          </p:nvPr>
        </p:nvSpPr>
        <p:spPr>
          <a:xfrm>
            <a:off x="5043714" y="798974"/>
            <a:ext cx="6012470" cy="4658826"/>
          </a:xfrm>
        </p:spPr>
        <p:txBody>
          <a:bodyPr rtlCol="0" anchor="ct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Text Placeholder 3"/>
          <p:cNvSpPr>
            <a:spLocks noGrp="1"/>
          </p:cNvSpPr>
          <p:nvPr>
            <p:ph type="body" sz="half" idx="2"/>
          </p:nvPr>
        </p:nvSpPr>
        <p:spPr>
          <a:xfrm>
            <a:off x="1444671" y="3205491"/>
            <a:ext cx="3275013" cy="2248181"/>
          </a:xfrm>
        </p:spPr>
        <p:txBody>
          <a:bodyPr rtlCol="0"/>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p:cNvSpPr>
            <a:spLocks noGrp="1"/>
          </p:cNvSpPr>
          <p:nvPr>
            <p:ph type="dt" sz="half" idx="10"/>
          </p:nvPr>
        </p:nvSpPr>
        <p:spPr/>
        <p:txBody>
          <a:bodyPr rtlCol="0"/>
          <a:lstStyle/>
          <a:p>
            <a:pPr rtl="0"/>
            <a:fld id="{47B9F554-D3AC-491F-8843-7DE46496AEF3}" type="datetime1">
              <a:rPr lang="en-GB" noProof="0" smtClean="0"/>
              <a:pPr rtl="0"/>
              <a:t>11/06/2022</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6D22F896-40B5-4ADD-8801-0D06FADFA095}" type="slidenum">
              <a:rPr lang="en-GB" noProof="0" smtClean="0"/>
              <a:pPr rtl="0"/>
              <a:t>‹#›</a:t>
            </a:fld>
            <a:endParaRPr lang="en-GB" noProof="0"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rtlCol="0" anchor="b">
            <a:normAutofit/>
          </a:bodyPr>
          <a:lstStyle>
            <a:lvl1pPr>
              <a:defRPr sz="3200"/>
            </a:lvl1pPr>
          </a:lstStyle>
          <a:p>
            <a:pPr rtl="0"/>
            <a:r>
              <a:rPr lang="en-GB" noProof="0"/>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rtlCol="0"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dirty="0"/>
              <a:t>Click icon to add picture</a:t>
            </a:r>
          </a:p>
        </p:txBody>
      </p:sp>
      <p:sp>
        <p:nvSpPr>
          <p:cNvPr id="4" name="Text Placeholder 3"/>
          <p:cNvSpPr>
            <a:spLocks noGrp="1"/>
          </p:cNvSpPr>
          <p:nvPr>
            <p:ph type="body" sz="half" idx="2"/>
          </p:nvPr>
        </p:nvSpPr>
        <p:spPr>
          <a:xfrm>
            <a:off x="1450329" y="3145992"/>
            <a:ext cx="5524404" cy="2003742"/>
          </a:xfrm>
        </p:spPr>
        <p:txBody>
          <a:bodyPr rtlCol="0">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p:cNvSpPr>
            <a:spLocks noGrp="1"/>
          </p:cNvSpPr>
          <p:nvPr>
            <p:ph type="dt" sz="half" idx="10"/>
          </p:nvPr>
        </p:nvSpPr>
        <p:spPr>
          <a:xfrm>
            <a:off x="1447382" y="5469856"/>
            <a:ext cx="5527351" cy="320123"/>
          </a:xfrm>
        </p:spPr>
        <p:txBody>
          <a:bodyPr rtlCol="0"/>
          <a:lstStyle>
            <a:lvl1pPr algn="l">
              <a:defRPr/>
            </a:lvl1pPr>
          </a:lstStyle>
          <a:p>
            <a:pPr rtl="0"/>
            <a:fld id="{BE449E18-83F2-4430-AFCD-43CA933C8070}" type="datetime1">
              <a:rPr lang="en-GB" noProof="0" smtClean="0"/>
              <a:pPr rtl="0"/>
              <a:t>11/06/2022</a:t>
            </a:fld>
            <a:endParaRPr lang="en-GB" noProof="0" dirty="0"/>
          </a:p>
        </p:txBody>
      </p:sp>
      <p:sp>
        <p:nvSpPr>
          <p:cNvPr id="6" name="Footer Placeholder 5"/>
          <p:cNvSpPr>
            <a:spLocks noGrp="1"/>
          </p:cNvSpPr>
          <p:nvPr>
            <p:ph type="ftr" sz="quarter" idx="11"/>
          </p:nvPr>
        </p:nvSpPr>
        <p:spPr>
          <a:xfrm>
            <a:off x="1447382" y="318640"/>
            <a:ext cx="5541004" cy="320931"/>
          </a:xfrm>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6D22F896-40B5-4ADD-8801-0D06FADFA095}" type="slidenum">
              <a:rPr lang="en-GB" noProof="0" smtClean="0"/>
              <a:pPr rtl="0"/>
              <a:t>‹#›</a:t>
            </a:fld>
            <a:endParaRPr lang="en-GB" noProof="0"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pPr rtl="0"/>
            <a:r>
              <a:rPr lang="en-GB" noProof="0"/>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rtl="0"/>
            <a:fld id="{C955BE79-A457-4079-B8A4-ED2BED4AAC17}" type="datetime1">
              <a:rPr lang="en-GB" noProof="0" smtClean="0"/>
              <a:pPr rtl="0"/>
              <a:t>11/06/2022</a:t>
            </a:fld>
            <a:endParaRPr lang="en-GB" noProof="0"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rtl="0"/>
            <a:endParaRPr lang="en-GB" noProof="0"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rtl="0"/>
            <a:fld id="{6D22F896-40B5-4ADD-8801-0D06FADFA095}" type="slidenum">
              <a:rPr lang="en-GB" noProof="0" smtClean="0"/>
              <a:pPr rtl="0"/>
              <a:t>‹#›</a:t>
            </a:fld>
            <a:endParaRPr lang="en-GB" noProof="0"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w3schools.com/python/" TargetMode="External"/><Relationship Id="rId2" Type="http://schemas.openxmlformats.org/officeDocument/2006/relationships/hyperlink" Target="https://www.geeksforgeeks.org/" TargetMode="External"/><Relationship Id="rId1" Type="http://schemas.openxmlformats.org/officeDocument/2006/relationships/slideLayout" Target="../slideLayouts/slideLayout2.xml"/><Relationship Id="rId5" Type="http://schemas.openxmlformats.org/officeDocument/2006/relationships/hyperlink" Target="https://www.youtube.com/channel/UCP1HhCg0ZwOyLFssftBCDIA" TargetMode="External"/><Relationship Id="rId4" Type="http://schemas.openxmlformats.org/officeDocument/2006/relationships/hyperlink" Target="https://stackoverflow.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ign&#10;&#10;Description automatically generated">
            <a:extLst>
              <a:ext uri="{FF2B5EF4-FFF2-40B4-BE49-F238E27FC236}">
                <a16:creationId xmlns:a16="http://schemas.microsoft.com/office/drawing/2014/main" id="{96AB0C25-E181-43F6-BFC6-18E208180341}"/>
              </a:ext>
            </a:extLst>
          </p:cNvPr>
          <p:cNvPicPr>
            <a:picLocks noChangeAspect="1"/>
          </p:cNvPicPr>
          <p:nvPr/>
        </p:nvPicPr>
        <p:blipFill rotWithShape="1">
          <a:blip r:embed="rId2"/>
          <a:srcRect l="1285" r="-4" b="-4"/>
          <a:stretch/>
        </p:blipFill>
        <p:spPr>
          <a:xfrm>
            <a:off x="91689" y="93386"/>
            <a:ext cx="3080306" cy="3594775"/>
          </a:xfrm>
          <a:prstGeom prst="rect">
            <a:avLst/>
          </a:prstGeom>
        </p:spPr>
      </p:pic>
      <p:sp>
        <p:nvSpPr>
          <p:cNvPr id="6" name="TextBox 5">
            <a:extLst>
              <a:ext uri="{FF2B5EF4-FFF2-40B4-BE49-F238E27FC236}">
                <a16:creationId xmlns:a16="http://schemas.microsoft.com/office/drawing/2014/main" id="{77BF185E-7E2C-43C0-BF21-C5127939965B}"/>
              </a:ext>
            </a:extLst>
          </p:cNvPr>
          <p:cNvSpPr txBox="1"/>
          <p:nvPr/>
        </p:nvSpPr>
        <p:spPr>
          <a:xfrm>
            <a:off x="4567824" y="89770"/>
            <a:ext cx="7430021" cy="7782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cap="all" dirty="0">
                <a:solidFill>
                  <a:schemeClr val="accent1"/>
                </a:solidFill>
                <a:ea typeface="+mn-lt"/>
                <a:cs typeface="+mn-lt"/>
              </a:rPr>
              <a:t>MAJOR PROJECT</a:t>
            </a:r>
            <a:r>
              <a:rPr lang="en-US" cap="all" dirty="0">
                <a:ea typeface="+mn-lt"/>
                <a:cs typeface="+mn-lt"/>
              </a:rPr>
              <a:t> </a:t>
            </a:r>
            <a:br>
              <a:rPr lang="en-US" cap="all" dirty="0">
                <a:ea typeface="+mn-lt"/>
                <a:cs typeface="+mn-lt"/>
              </a:rPr>
            </a:br>
            <a:r>
              <a:rPr lang="en-US" sz="2000" cap="all" dirty="0">
                <a:solidFill>
                  <a:schemeClr val="accent1"/>
                </a:solidFill>
                <a:ea typeface="+mn-lt"/>
                <a:cs typeface="+mn-lt"/>
              </a:rPr>
              <a:t>(BCAN-691)</a:t>
            </a:r>
            <a:endParaRPr lang="en-GB" sz="2000" dirty="0">
              <a:solidFill>
                <a:schemeClr val="accent1"/>
              </a:solidFill>
              <a:ea typeface="+mn-lt"/>
              <a:cs typeface="+mn-lt"/>
            </a:endParaRPr>
          </a:p>
          <a:p>
            <a:r>
              <a:rPr lang="en-US" i="1" cap="all" dirty="0">
                <a:solidFill>
                  <a:schemeClr val="accent1"/>
                </a:solidFill>
                <a:ea typeface="+mn-lt"/>
                <a:cs typeface="+mn-lt"/>
              </a:rPr>
              <a:t>PPT presentation </a:t>
            </a:r>
            <a:endParaRPr lang="en-US" i="1" dirty="0">
              <a:solidFill>
                <a:schemeClr val="accent1"/>
              </a:solidFill>
              <a:ea typeface="+mn-lt"/>
              <a:cs typeface="+mn-lt"/>
            </a:endParaRPr>
          </a:p>
          <a:p>
            <a:r>
              <a:rPr lang="en-US" i="1" cap="all" dirty="0">
                <a:solidFill>
                  <a:schemeClr val="accent1"/>
                </a:solidFill>
                <a:ea typeface="+mn-lt"/>
                <a:cs typeface="+mn-lt"/>
              </a:rPr>
              <a:t>          on</a:t>
            </a:r>
            <a:endParaRPr lang="en-US" i="1" dirty="0">
              <a:solidFill>
                <a:schemeClr val="accent1"/>
              </a:solidFill>
            </a:endParaRPr>
          </a:p>
          <a:p>
            <a:r>
              <a:rPr lang="en-US" b="1" i="1" u="sng" cap="all" dirty="0">
                <a:solidFill>
                  <a:srgbClr val="00B050"/>
                </a:solidFill>
                <a:ea typeface="+mn-lt"/>
                <a:cs typeface="+mn-lt"/>
              </a:rPr>
              <a:t>Hotel management system</a:t>
            </a:r>
            <a:endParaRPr lang="en-US" b="1" cap="all" dirty="0">
              <a:solidFill>
                <a:srgbClr val="00B050"/>
              </a:solidFill>
              <a:ea typeface="+mn-lt"/>
              <a:cs typeface="+mn-lt"/>
            </a:endParaRPr>
          </a:p>
          <a:p>
            <a:pPr>
              <a:lnSpc>
                <a:spcPct val="120000"/>
              </a:lnSpc>
              <a:spcBef>
                <a:spcPts val="1000"/>
              </a:spcBef>
            </a:pPr>
            <a:r>
              <a:rPr lang="en-US" i="1" cap="all" dirty="0">
                <a:solidFill>
                  <a:schemeClr val="accent1"/>
                </a:solidFill>
                <a:ea typeface="+mn-lt"/>
                <a:cs typeface="+mn-lt"/>
              </a:rPr>
              <a:t>SESSION: 2019-2022</a:t>
            </a:r>
            <a:endParaRPr lang="en-US" cap="all" dirty="0">
              <a:solidFill>
                <a:schemeClr val="accent1"/>
              </a:solidFill>
              <a:ea typeface="+mn-lt"/>
              <a:cs typeface="+mn-lt"/>
            </a:endParaRPr>
          </a:p>
          <a:p>
            <a:pPr>
              <a:lnSpc>
                <a:spcPct val="120000"/>
              </a:lnSpc>
              <a:spcBef>
                <a:spcPts val="1000"/>
              </a:spcBef>
            </a:pPr>
            <a:endParaRPr lang="en-US" i="1" cap="all" dirty="0">
              <a:solidFill>
                <a:schemeClr val="accent1"/>
              </a:solidFill>
            </a:endParaRPr>
          </a:p>
          <a:p>
            <a:r>
              <a:rPr lang="en-IN" b="1" i="1" u="sng" cap="all" dirty="0"/>
              <a:t>SUBMITTED BY:</a:t>
            </a:r>
            <a:r>
              <a:rPr lang="en-IN" b="1" i="1" cap="all" dirty="0"/>
              <a:t> (BCA 6th Sem)</a:t>
            </a:r>
            <a:endParaRPr lang="en-US" cap="all" dirty="0">
              <a:ea typeface="+mn-lt"/>
              <a:cs typeface="+mn-lt"/>
            </a:endParaRPr>
          </a:p>
          <a:p>
            <a:endParaRPr lang="en-IN" b="1" i="1" cap="all" dirty="0"/>
          </a:p>
          <a:p>
            <a:r>
              <a:rPr lang="en-IN" cap="all" dirty="0"/>
              <a:t>SIDDHARTHA KHAWAS </a:t>
            </a:r>
            <a:r>
              <a:rPr lang="en-US" cap="all" dirty="0">
                <a:ea typeface="+mn-lt"/>
                <a:cs typeface="+mn-lt"/>
              </a:rPr>
              <a:t>(32201219075)</a:t>
            </a:r>
          </a:p>
          <a:p>
            <a:r>
              <a:rPr lang="en-US" cap="all" dirty="0"/>
              <a:t>SHIVENDU SHIVAM (32201219074)</a:t>
            </a:r>
            <a:endParaRPr lang="en-IN" cap="all" dirty="0">
              <a:ea typeface="+mn-lt"/>
              <a:cs typeface="+mn-lt"/>
            </a:endParaRPr>
          </a:p>
          <a:p>
            <a:r>
              <a:rPr lang="en-US" cap="all" dirty="0"/>
              <a:t>SUBHAM CHAKRABORTY (32201219061)</a:t>
            </a:r>
            <a:endParaRPr lang="en-US" cap="all" dirty="0">
              <a:ea typeface="+mn-lt"/>
              <a:cs typeface="+mn-lt"/>
            </a:endParaRPr>
          </a:p>
          <a:p>
            <a:r>
              <a:rPr lang="en-US" cap="all" dirty="0">
                <a:ea typeface="+mn-lt"/>
                <a:cs typeface="+mn-lt"/>
              </a:rPr>
              <a:t>DIPAK KUMAR YADAV</a:t>
            </a:r>
            <a:r>
              <a:rPr lang="en-US" b="1" cap="all" dirty="0">
                <a:ea typeface="+mn-lt"/>
                <a:cs typeface="+mn-lt"/>
              </a:rPr>
              <a:t> </a:t>
            </a:r>
            <a:r>
              <a:rPr lang="en-US" cap="all" dirty="0">
                <a:ea typeface="+mn-lt"/>
                <a:cs typeface="+mn-lt"/>
              </a:rPr>
              <a:t>(32201219055)</a:t>
            </a:r>
            <a:r>
              <a:rPr lang="en-US" b="1" cap="all" dirty="0">
                <a:ea typeface="+mn-lt"/>
                <a:cs typeface="+mn-lt"/>
              </a:rPr>
              <a:t> </a:t>
            </a:r>
          </a:p>
          <a:p>
            <a:r>
              <a:rPr lang="en-US" cap="all" dirty="0">
                <a:ea typeface="+mn-lt"/>
                <a:cs typeface="+mn-lt"/>
              </a:rPr>
              <a:t>RAHUL KUMAR (32201219012)</a:t>
            </a:r>
            <a:endParaRPr lang="en-US" dirty="0"/>
          </a:p>
          <a:p>
            <a:endParaRPr lang="en-US" cap="all" dirty="0"/>
          </a:p>
          <a:p>
            <a:r>
              <a:rPr lang="en-US" b="1" cap="all" dirty="0">
                <a:solidFill>
                  <a:srgbClr val="C00000"/>
                </a:solidFill>
                <a:ea typeface="+mn-lt"/>
                <a:cs typeface="+mn-lt"/>
              </a:rPr>
              <a:t>ASANSOL ENGINEERING COLLEGE (AEC)</a:t>
            </a:r>
          </a:p>
          <a:p>
            <a:r>
              <a:rPr lang="en-IN" b="1" cap="all" dirty="0">
                <a:solidFill>
                  <a:srgbClr val="0070C0"/>
                </a:solidFill>
                <a:ea typeface="+mn-lt"/>
                <a:cs typeface="+mn-lt"/>
              </a:rPr>
              <a:t> Asansol, West Bengal</a:t>
            </a:r>
            <a:endParaRPr lang="en-US" cap="all" dirty="0">
              <a:solidFill>
                <a:srgbClr val="0070C0"/>
              </a:solidFill>
              <a:ea typeface="+mn-lt"/>
              <a:cs typeface="+mn-lt"/>
            </a:endParaRPr>
          </a:p>
          <a:p>
            <a:endParaRPr lang="en-US" sz="1400" b="1" cap="all" dirty="0">
              <a:solidFill>
                <a:srgbClr val="0070C0"/>
              </a:solidFill>
              <a:ea typeface="+mn-lt"/>
              <a:cs typeface="+mn-lt"/>
            </a:endParaRPr>
          </a:p>
          <a:p>
            <a:pPr>
              <a:lnSpc>
                <a:spcPct val="120000"/>
              </a:lnSpc>
              <a:spcBef>
                <a:spcPts val="1000"/>
              </a:spcBef>
            </a:pPr>
            <a:endParaRPr lang="en-US" i="1" cap="all" dirty="0"/>
          </a:p>
          <a:p>
            <a:pPr>
              <a:lnSpc>
                <a:spcPct val="120000"/>
              </a:lnSpc>
              <a:spcBef>
                <a:spcPts val="1000"/>
              </a:spcBef>
            </a:pPr>
            <a:endParaRPr lang="en-US" i="1" cap="all" dirty="0"/>
          </a:p>
          <a:p>
            <a:endParaRPr lang="en-US" cap="all" dirty="0"/>
          </a:p>
          <a:p>
            <a:endParaRPr lang="en-US" cap="all" dirty="0"/>
          </a:p>
          <a:p>
            <a:endParaRPr lang="en-US" cap="all" dirty="0"/>
          </a:p>
          <a:p>
            <a:endParaRPr lang="en-GB" dirty="0"/>
          </a:p>
        </p:txBody>
      </p:sp>
      <p:sp>
        <p:nvSpPr>
          <p:cNvPr id="7" name="TextBox 6">
            <a:extLst>
              <a:ext uri="{FF2B5EF4-FFF2-40B4-BE49-F238E27FC236}">
                <a16:creationId xmlns:a16="http://schemas.microsoft.com/office/drawing/2014/main" id="{C5F8F369-36C7-4939-91F5-F681073FF48B}"/>
              </a:ext>
            </a:extLst>
          </p:cNvPr>
          <p:cNvSpPr txBox="1"/>
          <p:nvPr/>
        </p:nvSpPr>
        <p:spPr>
          <a:xfrm>
            <a:off x="91689" y="3778439"/>
            <a:ext cx="422544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i="1" u="sng" dirty="0">
                <a:ea typeface="+mn-lt"/>
                <a:cs typeface="+mn-lt"/>
              </a:rPr>
              <a:t>UNDER THE GUIDANCE OF:</a:t>
            </a:r>
          </a:p>
          <a:p>
            <a:r>
              <a:rPr lang="en-GB" b="1" dirty="0">
                <a:ea typeface="+mn-lt"/>
                <a:cs typeface="+mn-lt"/>
              </a:rPr>
              <a:t>Mr. Tapan Kumar Das</a:t>
            </a:r>
          </a:p>
          <a:p>
            <a:pPr>
              <a:spcBef>
                <a:spcPts val="40"/>
              </a:spcBef>
            </a:pPr>
            <a:r>
              <a:rPr lang="en-US" sz="1800" b="1" dirty="0">
                <a:effectLst/>
                <a:latin typeface="Carlito"/>
                <a:ea typeface="Carlito"/>
                <a:cs typeface="Carlito"/>
              </a:rPr>
              <a:t>Assistant Professor</a:t>
            </a:r>
            <a:endParaRPr lang="en-IN" sz="1800" b="1" dirty="0">
              <a:effectLst/>
              <a:latin typeface="Carlito"/>
              <a:ea typeface="Carlito"/>
              <a:cs typeface="Carlito"/>
            </a:endParaRPr>
          </a:p>
          <a:p>
            <a:r>
              <a:rPr lang="en-IN" sz="1800" b="1" dirty="0">
                <a:effectLst/>
                <a:latin typeface="Times New Roman" panose="02020603050405020304" pitchFamily="18" charset="0"/>
                <a:ea typeface="Times New Roman" panose="02020603050405020304" pitchFamily="18" charset="0"/>
              </a:rPr>
              <a:t>Department of Computer Application</a:t>
            </a:r>
            <a:endParaRPr lang="en-GB" b="1" dirty="0">
              <a:ea typeface="+mn-lt"/>
              <a:cs typeface="+mn-lt"/>
            </a:endParaRPr>
          </a:p>
        </p:txBody>
      </p:sp>
    </p:spTree>
    <p:extLst>
      <p:ext uri="{BB962C8B-B14F-4D97-AF65-F5344CB8AC3E}">
        <p14:creationId xmlns:p14="http://schemas.microsoft.com/office/powerpoint/2010/main" val="2923693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18158-90F1-4C06-89B3-9AE0C9EB54F6}"/>
              </a:ext>
            </a:extLst>
          </p:cNvPr>
          <p:cNvSpPr>
            <a:spLocks noGrp="1"/>
          </p:cNvSpPr>
          <p:nvPr>
            <p:ph type="title"/>
          </p:nvPr>
        </p:nvSpPr>
        <p:spPr/>
        <p:txBody>
          <a:bodyPr/>
          <a:lstStyle/>
          <a:p>
            <a:pPr algn="ctr"/>
            <a:r>
              <a:rPr lang="en-IN" b="1" u="sng" dirty="0">
                <a:solidFill>
                  <a:srgbClr val="00B0F0"/>
                </a:solidFill>
              </a:rPr>
              <a:t>ER Diagrams</a:t>
            </a:r>
          </a:p>
        </p:txBody>
      </p:sp>
      <p:pic>
        <p:nvPicPr>
          <p:cNvPr id="7" name="Content Placeholder 6">
            <a:extLst>
              <a:ext uri="{FF2B5EF4-FFF2-40B4-BE49-F238E27FC236}">
                <a16:creationId xmlns:a16="http://schemas.microsoft.com/office/drawing/2014/main" id="{31732097-D3AC-4B5F-9636-D7DFFB844228}"/>
              </a:ext>
            </a:extLst>
          </p:cNvPr>
          <p:cNvPicPr>
            <a:picLocks noGrp="1" noChangeAspect="1"/>
          </p:cNvPicPr>
          <p:nvPr>
            <p:ph idx="1"/>
          </p:nvPr>
        </p:nvPicPr>
        <p:blipFill>
          <a:blip r:embed="rId2"/>
          <a:stretch>
            <a:fillRect/>
          </a:stretch>
        </p:blipFill>
        <p:spPr>
          <a:xfrm>
            <a:off x="3403076" y="2016125"/>
            <a:ext cx="5580668" cy="3951042"/>
          </a:xfrm>
        </p:spPr>
      </p:pic>
    </p:spTree>
    <p:extLst>
      <p:ext uri="{BB962C8B-B14F-4D97-AF65-F5344CB8AC3E}">
        <p14:creationId xmlns:p14="http://schemas.microsoft.com/office/powerpoint/2010/main" val="3525149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99E46-31DF-4217-92EF-B1E83533BB53}"/>
              </a:ext>
            </a:extLst>
          </p:cNvPr>
          <p:cNvSpPr>
            <a:spLocks noGrp="1"/>
          </p:cNvSpPr>
          <p:nvPr>
            <p:ph type="title"/>
          </p:nvPr>
        </p:nvSpPr>
        <p:spPr/>
        <p:txBody>
          <a:bodyPr/>
          <a:lstStyle/>
          <a:p>
            <a:pPr algn="ctr"/>
            <a:r>
              <a:rPr lang="en-IN" b="1" u="sng" dirty="0">
                <a:solidFill>
                  <a:srgbClr val="00B0F0"/>
                </a:solidFill>
              </a:rPr>
              <a:t>Dataflow diagrams</a:t>
            </a:r>
          </a:p>
        </p:txBody>
      </p:sp>
      <p:pic>
        <p:nvPicPr>
          <p:cNvPr id="11" name="Content Placeholder 10">
            <a:extLst>
              <a:ext uri="{FF2B5EF4-FFF2-40B4-BE49-F238E27FC236}">
                <a16:creationId xmlns:a16="http://schemas.microsoft.com/office/drawing/2014/main" id="{D74B78D2-2011-47E6-97F8-76E393D7BCD0}"/>
              </a:ext>
            </a:extLst>
          </p:cNvPr>
          <p:cNvPicPr>
            <a:picLocks noGrp="1" noChangeAspect="1"/>
          </p:cNvPicPr>
          <p:nvPr>
            <p:ph idx="1"/>
          </p:nvPr>
        </p:nvPicPr>
        <p:blipFill>
          <a:blip r:embed="rId2"/>
          <a:stretch>
            <a:fillRect/>
          </a:stretch>
        </p:blipFill>
        <p:spPr>
          <a:xfrm>
            <a:off x="3685880" y="2016125"/>
            <a:ext cx="5401559" cy="3449638"/>
          </a:xfrm>
        </p:spPr>
      </p:pic>
    </p:spTree>
    <p:extLst>
      <p:ext uri="{BB962C8B-B14F-4D97-AF65-F5344CB8AC3E}">
        <p14:creationId xmlns:p14="http://schemas.microsoft.com/office/powerpoint/2010/main" val="515316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C8BE9E-EE94-4C3F-9791-D3D0FF2D3C65}"/>
              </a:ext>
            </a:extLst>
          </p:cNvPr>
          <p:cNvPicPr>
            <a:picLocks noChangeAspect="1"/>
          </p:cNvPicPr>
          <p:nvPr/>
        </p:nvPicPr>
        <p:blipFill>
          <a:blip r:embed="rId2"/>
          <a:stretch>
            <a:fillRect/>
          </a:stretch>
        </p:blipFill>
        <p:spPr>
          <a:xfrm>
            <a:off x="1517716" y="113122"/>
            <a:ext cx="8540684" cy="5865807"/>
          </a:xfrm>
          <a:prstGeom prst="rect">
            <a:avLst/>
          </a:prstGeom>
        </p:spPr>
      </p:pic>
    </p:spTree>
    <p:extLst>
      <p:ext uri="{BB962C8B-B14F-4D97-AF65-F5344CB8AC3E}">
        <p14:creationId xmlns:p14="http://schemas.microsoft.com/office/powerpoint/2010/main" val="2271782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4FCE9B-D1FC-40F4-AA3F-70BD8603594E}"/>
              </a:ext>
            </a:extLst>
          </p:cNvPr>
          <p:cNvPicPr>
            <a:picLocks noChangeAspect="1"/>
          </p:cNvPicPr>
          <p:nvPr/>
        </p:nvPicPr>
        <p:blipFill>
          <a:blip r:embed="rId2"/>
          <a:stretch>
            <a:fillRect/>
          </a:stretch>
        </p:blipFill>
        <p:spPr>
          <a:xfrm>
            <a:off x="2291936" y="133076"/>
            <a:ext cx="6776650" cy="5659695"/>
          </a:xfrm>
          <a:prstGeom prst="rect">
            <a:avLst/>
          </a:prstGeom>
        </p:spPr>
      </p:pic>
    </p:spTree>
    <p:extLst>
      <p:ext uri="{BB962C8B-B14F-4D97-AF65-F5344CB8AC3E}">
        <p14:creationId xmlns:p14="http://schemas.microsoft.com/office/powerpoint/2010/main" val="2678593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DB5AC-E2BB-4E6B-AE3E-8757016CFA38}"/>
              </a:ext>
            </a:extLst>
          </p:cNvPr>
          <p:cNvSpPr>
            <a:spLocks noGrp="1"/>
          </p:cNvSpPr>
          <p:nvPr>
            <p:ph type="title"/>
          </p:nvPr>
        </p:nvSpPr>
        <p:spPr/>
        <p:txBody>
          <a:bodyPr/>
          <a:lstStyle/>
          <a:p>
            <a:pPr marL="457200" indent="-457200">
              <a:buFont typeface="Wingdings" panose="05000000000000000000" pitchFamily="2" charset="2"/>
              <a:buChar char="Ø"/>
            </a:pPr>
            <a:r>
              <a:rPr lang="en-IN" b="1" u="sng" dirty="0">
                <a:solidFill>
                  <a:srgbClr val="0070C0"/>
                </a:solidFill>
              </a:rPr>
              <a:t>LOGIN TO Hotel management system</a:t>
            </a:r>
          </a:p>
        </p:txBody>
      </p:sp>
      <p:sp>
        <p:nvSpPr>
          <p:cNvPr id="3" name="Content Placeholder 2">
            <a:extLst>
              <a:ext uri="{FF2B5EF4-FFF2-40B4-BE49-F238E27FC236}">
                <a16:creationId xmlns:a16="http://schemas.microsoft.com/office/drawing/2014/main" id="{ABECCF47-3258-4353-971D-C9DDA0402566}"/>
              </a:ext>
            </a:extLst>
          </p:cNvPr>
          <p:cNvSpPr>
            <a:spLocks noGrp="1"/>
          </p:cNvSpPr>
          <p:nvPr>
            <p:ph idx="1"/>
          </p:nvPr>
        </p:nvSpPr>
        <p:spPr/>
        <p:txBody>
          <a:bodyPr>
            <a:normAutofit/>
          </a:bodyPr>
          <a:lstStyle/>
          <a:p>
            <a:pPr marL="0" indent="0" algn="just">
              <a:lnSpc>
                <a:spcPct val="115000"/>
              </a:lnSpc>
              <a:spcAft>
                <a:spcPts val="1000"/>
              </a:spcAft>
              <a:buNone/>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part of paper includes security for hotel management system which contains username &amp;password implemented. This design includes User name and Password, New User Register also forget password. If the user entered the wrong password or the wrong user id, a message appears that the password and user id is wrong. We have created the login page using python and MySQL and then link the python with MySQL database, so if someone enters the right user's name and password then it will redirect to the hotel management system.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User also create a new user id and password . We also provided another option the name is forget password. When the user can't remember his password then click this button. This option provided the user how to create a new password.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998822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904B6-5221-4E92-A2EA-55537019E9C4}"/>
              </a:ext>
            </a:extLst>
          </p:cNvPr>
          <p:cNvSpPr>
            <a:spLocks noGrp="1"/>
          </p:cNvSpPr>
          <p:nvPr>
            <p:ph type="title"/>
          </p:nvPr>
        </p:nvSpPr>
        <p:spPr/>
        <p:txBody>
          <a:bodyPr/>
          <a:lstStyle/>
          <a:p>
            <a:pPr marL="457200" indent="-457200">
              <a:buFont typeface="Wingdings" panose="05000000000000000000" pitchFamily="2" charset="2"/>
              <a:buChar char="Ø"/>
            </a:pPr>
            <a:r>
              <a:rPr lang="en-IN" u="sng" dirty="0">
                <a:solidFill>
                  <a:srgbClr val="0070C0"/>
                </a:solidFill>
              </a:rPr>
              <a:t>Add customer Function</a:t>
            </a:r>
          </a:p>
        </p:txBody>
      </p:sp>
      <p:sp>
        <p:nvSpPr>
          <p:cNvPr id="3" name="Content Placeholder 2">
            <a:extLst>
              <a:ext uri="{FF2B5EF4-FFF2-40B4-BE49-F238E27FC236}">
                <a16:creationId xmlns:a16="http://schemas.microsoft.com/office/drawing/2014/main" id="{927D869B-1E8B-4F5D-AEFC-F1332EDC18EB}"/>
              </a:ext>
            </a:extLst>
          </p:cNvPr>
          <p:cNvSpPr>
            <a:spLocks noGrp="1"/>
          </p:cNvSpPr>
          <p:nvPr>
            <p:ph idx="1"/>
          </p:nvPr>
        </p:nvSpPr>
        <p:spPr/>
        <p:txBody>
          <a:bodyPr/>
          <a:lstStyle/>
          <a:p>
            <a:pPr marL="457200">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we want to insert the customers details in the database then we use the                              customer option. This option provided many features like (Customer Ref No,                                       customer Name, Customer Father Name, Customer Gender, Postal code, Customer mobile number, Customer email, Customer nationality, Customer ID Proof Type, ID Number and Customer Address) this all functions are help full for user to insert the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Wingdings" panose="05000000000000000000" pitchFamily="2"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Duplicate entries are not allowed here.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We have four buttons in customer window. The buttons are ADD</a:t>
            </a:r>
            <a:r>
              <a:rPr lang="en-US" sz="1800" b="1">
                <a:effectLst/>
                <a:latin typeface="Calibri" panose="020F0502020204030204" pitchFamily="34" charset="0"/>
                <a:ea typeface="Calibri" panose="020F0502020204030204" pitchFamily="34" charset="0"/>
                <a:cs typeface="Times New Roman" panose="02020603050405020304" pitchFamily="18" charset="0"/>
              </a:rPr>
              <a:t>, UPDATE,DELETE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and RESET. below we discuss the features of four button.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23253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32E2-5278-4AC0-B59C-F824197F3E67}"/>
              </a:ext>
            </a:extLst>
          </p:cNvPr>
          <p:cNvSpPr>
            <a:spLocks noGrp="1"/>
          </p:cNvSpPr>
          <p:nvPr>
            <p:ph type="title"/>
          </p:nvPr>
        </p:nvSpPr>
        <p:spPr/>
        <p:txBody>
          <a:bodyPr/>
          <a:lstStyle/>
          <a:p>
            <a:r>
              <a:rPr lang="en-IN" u="sng" dirty="0">
                <a:solidFill>
                  <a:srgbClr val="0070C0"/>
                </a:solidFill>
              </a:rPr>
              <a:t>Add Room details function</a:t>
            </a:r>
            <a:endParaRPr lang="en-IN" dirty="0"/>
          </a:p>
        </p:txBody>
      </p:sp>
      <p:sp>
        <p:nvSpPr>
          <p:cNvPr id="3" name="Content Placeholder 2">
            <a:extLst>
              <a:ext uri="{FF2B5EF4-FFF2-40B4-BE49-F238E27FC236}">
                <a16:creationId xmlns:a16="http://schemas.microsoft.com/office/drawing/2014/main" id="{1FB4E74B-EEEA-4557-82DD-CC729D31CE59}"/>
              </a:ext>
            </a:extLst>
          </p:cNvPr>
          <p:cNvSpPr>
            <a:spLocks noGrp="1"/>
          </p:cNvSpPr>
          <p:nvPr>
            <p:ph idx="1"/>
          </p:nvPr>
        </p:nvSpPr>
        <p:spPr/>
        <p:txBody>
          <a:bodyPr/>
          <a:lstStyle/>
          <a:p>
            <a:pPr marL="0" indent="0">
              <a:lnSpc>
                <a:spcPct val="115000"/>
              </a:lnSpc>
              <a:spcAft>
                <a:spcPts val="10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This window provides lots of features for the user like at first the user fetch data by using customer contact number. Then he put the customer's name, check in and out dates, room types (Single, Duplex, Luxury), Available rooms, types of meal (Breakfast, Lunch, Dinner, All Combo)</a:t>
            </a:r>
            <a:r>
              <a:rPr lang="en-IN" sz="1800" dirty="0">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No. Of Days he lived, paid tax, subtotal, total cost is generated automatically by the pressing GENBILL button. Add, update, delete, reset buttons are used by like previous.</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We also added one button is print button where the user can print the bill for the customer.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15905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2961B-F68A-4544-B44D-BEE281E1E73F}"/>
              </a:ext>
            </a:extLst>
          </p:cNvPr>
          <p:cNvSpPr>
            <a:spLocks noGrp="1"/>
          </p:cNvSpPr>
          <p:nvPr>
            <p:ph type="title"/>
          </p:nvPr>
        </p:nvSpPr>
        <p:spPr/>
        <p:txBody>
          <a:bodyPr/>
          <a:lstStyle/>
          <a:p>
            <a:r>
              <a:rPr lang="en-IN" u="sng" dirty="0">
                <a:solidFill>
                  <a:srgbClr val="0070C0"/>
                </a:solidFill>
              </a:rPr>
              <a:t>Add Room booking details function</a:t>
            </a:r>
            <a:endParaRPr lang="en-IN" dirty="0"/>
          </a:p>
        </p:txBody>
      </p:sp>
      <p:sp>
        <p:nvSpPr>
          <p:cNvPr id="3" name="Content Placeholder 2">
            <a:extLst>
              <a:ext uri="{FF2B5EF4-FFF2-40B4-BE49-F238E27FC236}">
                <a16:creationId xmlns:a16="http://schemas.microsoft.com/office/drawing/2014/main" id="{42388B57-5EA6-4D0E-AA8D-21B81EF7681D}"/>
              </a:ext>
            </a:extLst>
          </p:cNvPr>
          <p:cNvSpPr>
            <a:spLocks noGrp="1"/>
          </p:cNvSpPr>
          <p:nvPr>
            <p:ph idx="1"/>
          </p:nvPr>
        </p:nvSpPr>
        <p:spPr/>
        <p:txBody>
          <a:bodyPr/>
          <a:lstStyle/>
          <a:p>
            <a:pPr marL="0" indent="0">
              <a:lnSpc>
                <a:spcPct val="115000"/>
              </a:lnSpc>
              <a:spcAft>
                <a:spcPts val="10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 the user can create floor, room no, types of room like single, duplex, luxury.</a:t>
            </a:r>
          </a:p>
          <a:p>
            <a:pPr marL="0" indent="0">
              <a:lnSpc>
                <a:spcPct val="115000"/>
              </a:lnSpc>
              <a:spcAft>
                <a:spcPts val="10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Also, we can change the status of room is available or booked. </a:t>
            </a:r>
            <a:r>
              <a:rPr lang="en-US" sz="1800" dirty="0">
                <a:latin typeface="Calibri" panose="020F0502020204030204" pitchFamily="34" charset="0"/>
                <a:ea typeface="Calibri" panose="020F0502020204030204" pitchFamily="34" charset="0"/>
                <a:cs typeface="Times New Roman" panose="02020603050405020304" pitchFamily="18" charset="0"/>
              </a:rPr>
              <a:t>A</a:t>
            </a:r>
            <a:r>
              <a:rPr lang="en-US" sz="1800" dirty="0">
                <a:effectLst/>
                <a:latin typeface="Calibri" panose="020F0502020204030204" pitchFamily="34" charset="0"/>
                <a:ea typeface="Calibri" panose="020F0502020204030204" pitchFamily="34" charset="0"/>
                <a:cs typeface="Times New Roman" panose="02020603050405020304" pitchFamily="18" charset="0"/>
              </a:rPr>
              <a:t>dd, update , reset buttons are  also use here.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04667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6D15-E87E-4BFA-A7BF-5BD9B9A61F93}"/>
              </a:ext>
            </a:extLst>
          </p:cNvPr>
          <p:cNvSpPr>
            <a:spLocks noGrp="1"/>
          </p:cNvSpPr>
          <p:nvPr>
            <p:ph type="title"/>
          </p:nvPr>
        </p:nvSpPr>
        <p:spPr/>
        <p:txBody>
          <a:bodyPr/>
          <a:lstStyle/>
          <a:p>
            <a:pPr marL="457200" indent="-457200">
              <a:buFont typeface="Wingdings" panose="05000000000000000000" pitchFamily="2" charset="2"/>
              <a:buChar char="Ø"/>
            </a:pPr>
            <a:r>
              <a:rPr lang="en-IN" u="sng" dirty="0">
                <a:solidFill>
                  <a:srgbClr val="0070C0"/>
                </a:solidFill>
              </a:rPr>
              <a:t>Logout button</a:t>
            </a:r>
          </a:p>
        </p:txBody>
      </p:sp>
      <p:sp>
        <p:nvSpPr>
          <p:cNvPr id="3" name="Content Placeholder 2">
            <a:extLst>
              <a:ext uri="{FF2B5EF4-FFF2-40B4-BE49-F238E27FC236}">
                <a16:creationId xmlns:a16="http://schemas.microsoft.com/office/drawing/2014/main" id="{D70B8401-53B5-49AE-9D88-E5E5EC5496A6}"/>
              </a:ext>
            </a:extLst>
          </p:cNvPr>
          <p:cNvSpPr>
            <a:spLocks noGrp="1"/>
          </p:cNvSpPr>
          <p:nvPr>
            <p:ph idx="1"/>
          </p:nvPr>
        </p:nvSpPr>
        <p:spPr/>
        <p:txBody>
          <a:bodyPr/>
          <a:lstStyle/>
          <a:p>
            <a:r>
              <a:rPr lang="en-IN" dirty="0"/>
              <a:t>This button is used to exit from the proposed system.</a:t>
            </a:r>
          </a:p>
        </p:txBody>
      </p:sp>
    </p:spTree>
    <p:extLst>
      <p:ext uri="{BB962C8B-B14F-4D97-AF65-F5344CB8AC3E}">
        <p14:creationId xmlns:p14="http://schemas.microsoft.com/office/powerpoint/2010/main" val="3952823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EE9F289F-6EFF-41ED-AC0A-C273DB785041}"/>
              </a:ext>
            </a:extLst>
          </p:cNvPr>
          <p:cNvSpPr>
            <a:spLocks noGrp="1"/>
          </p:cNvSpPr>
          <p:nvPr>
            <p:ph type="title"/>
          </p:nvPr>
        </p:nvSpPr>
        <p:spPr>
          <a:xfrm>
            <a:off x="240730" y="146903"/>
            <a:ext cx="9603275" cy="1049235"/>
          </a:xfrm>
        </p:spPr>
        <p:txBody>
          <a:bodyPr vert="horz" lIns="91440" tIns="45720" rIns="91440" bIns="45720" rtlCol="0" anchor="t">
            <a:normAutofit/>
          </a:bodyPr>
          <a:lstStyle/>
          <a:p>
            <a:pPr marL="457200" indent="-457200">
              <a:buFont typeface="Wingdings"/>
              <a:buChar char="Ø"/>
            </a:pPr>
            <a:r>
              <a:rPr lang="en-US" b="1" u="sng" dirty="0">
                <a:solidFill>
                  <a:srgbClr val="0070C0"/>
                </a:solidFill>
              </a:rPr>
              <a:t>LOGIN PAGE:-</a:t>
            </a:r>
            <a:endParaRPr lang="en-US" b="1" u="sng" dirty="0"/>
          </a:p>
        </p:txBody>
      </p:sp>
      <p:pic>
        <p:nvPicPr>
          <p:cNvPr id="6" name="Content Placeholder 5">
            <a:extLst>
              <a:ext uri="{FF2B5EF4-FFF2-40B4-BE49-F238E27FC236}">
                <a16:creationId xmlns:a16="http://schemas.microsoft.com/office/drawing/2014/main" id="{C43C884C-001D-478A-B5D0-2266C797BA62}"/>
              </a:ext>
            </a:extLst>
          </p:cNvPr>
          <p:cNvPicPr>
            <a:picLocks noGrp="1" noChangeAspect="1"/>
          </p:cNvPicPr>
          <p:nvPr>
            <p:ph idx="1"/>
          </p:nvPr>
        </p:nvPicPr>
        <p:blipFill>
          <a:blip r:embed="rId3"/>
          <a:stretch>
            <a:fillRect/>
          </a:stretch>
        </p:blipFill>
        <p:spPr>
          <a:xfrm>
            <a:off x="1453896" y="2016124"/>
            <a:ext cx="9607522" cy="3875627"/>
          </a:xfrm>
        </p:spPr>
      </p:pic>
    </p:spTree>
    <p:extLst>
      <p:ext uri="{BB962C8B-B14F-4D97-AF65-F5344CB8AC3E}">
        <p14:creationId xmlns:p14="http://schemas.microsoft.com/office/powerpoint/2010/main" val="775446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6DF-FCE3-4151-9669-4721CCFC0DC0}"/>
              </a:ext>
            </a:extLst>
          </p:cNvPr>
          <p:cNvSpPr>
            <a:spLocks noGrp="1"/>
          </p:cNvSpPr>
          <p:nvPr>
            <p:ph type="title"/>
          </p:nvPr>
        </p:nvSpPr>
        <p:spPr/>
        <p:txBody>
          <a:bodyPr/>
          <a:lstStyle/>
          <a:p>
            <a:pPr marL="457200" indent="-457200">
              <a:buFont typeface="Wingdings"/>
              <a:buChar char="Ø"/>
            </a:pPr>
            <a:r>
              <a:rPr lang="en-US" b="1" u="sng" dirty="0">
                <a:solidFill>
                  <a:srgbClr val="0070C0"/>
                </a:solidFill>
                <a:ea typeface="+mj-lt"/>
                <a:cs typeface="+mj-lt"/>
              </a:rPr>
              <a:t>ACKNOWLEDGEMENT</a:t>
            </a:r>
            <a:endParaRPr lang="en-GB" u="sng" dirty="0">
              <a:solidFill>
                <a:srgbClr val="0070C0"/>
              </a:solidFill>
              <a:ea typeface="+mj-lt"/>
              <a:cs typeface="+mj-lt"/>
            </a:endParaRPr>
          </a:p>
        </p:txBody>
      </p:sp>
      <p:sp>
        <p:nvSpPr>
          <p:cNvPr id="3" name="Content Placeholder 2">
            <a:extLst>
              <a:ext uri="{FF2B5EF4-FFF2-40B4-BE49-F238E27FC236}">
                <a16:creationId xmlns:a16="http://schemas.microsoft.com/office/drawing/2014/main" id="{C3384C00-75F7-47E7-8E9C-FF8055C60067}"/>
              </a:ext>
            </a:extLst>
          </p:cNvPr>
          <p:cNvSpPr>
            <a:spLocks noGrp="1"/>
          </p:cNvSpPr>
          <p:nvPr>
            <p:ph idx="1"/>
          </p:nvPr>
        </p:nvSpPr>
        <p:spPr>
          <a:xfrm>
            <a:off x="1451579" y="2015732"/>
            <a:ext cx="9700515" cy="4037749"/>
          </a:xfrm>
        </p:spPr>
        <p:txBody>
          <a:bodyPr>
            <a:normAutofit fontScale="55000" lnSpcReduction="20000"/>
          </a:bodyPr>
          <a:lstStyle/>
          <a:p>
            <a:pPr marL="0" indent="0" algn="just">
              <a:buNone/>
            </a:pPr>
            <a:r>
              <a:rPr lang="en-US" sz="2500" dirty="0">
                <a:solidFill>
                  <a:srgbClr val="000000"/>
                </a:solidFill>
                <a:effectLst/>
                <a:latin typeface="Times New Roman" panose="02020603050405020304" pitchFamily="18" charset="0"/>
                <a:ea typeface="Times New Roman" panose="02020603050405020304" pitchFamily="18" charset="0"/>
              </a:rPr>
              <a:t>We would like to express our special thanks and gratitude to our guide Mr. Tapan Kumar Das, Asst. Professor Department of Computer Application. We would like to thanks our HOD sir Dr. Dibyendu Kumar Pal to provide us the opportunity to carry out the project. We would also like to thanks our honorable principal sir Dr. P.P Bhattacharya who gave us the golden opportunity to do this wonderful project entitled “HOTEL MANAGEMENT SYSTEM”, which also helped us in doing lots of research and we came to know about so many new things. We are really thankful to them.</a:t>
            </a:r>
            <a:endParaRPr lang="en-IN" sz="2500" dirty="0">
              <a:effectLst/>
              <a:latin typeface="Times New Roman" panose="02020603050405020304" pitchFamily="18" charset="0"/>
              <a:ea typeface="Times New Roman" panose="02020603050405020304" pitchFamily="18" charset="0"/>
            </a:endParaRPr>
          </a:p>
          <a:p>
            <a:pPr marL="0" indent="0" algn="just">
              <a:buNone/>
            </a:pPr>
            <a:r>
              <a:rPr lang="en-US" sz="2500" dirty="0">
                <a:solidFill>
                  <a:srgbClr val="000000"/>
                </a:solidFill>
                <a:effectLst/>
                <a:latin typeface="Times New Roman" panose="02020603050405020304" pitchFamily="18" charset="0"/>
                <a:ea typeface="Times New Roman" panose="02020603050405020304" pitchFamily="18" charset="0"/>
              </a:rPr>
              <a:t>We would also like to thank other faculty members of our Department, our parents and group members to complete the project within time.  </a:t>
            </a:r>
            <a:endParaRPr lang="en-IN" sz="2500" dirty="0">
              <a:effectLst/>
              <a:latin typeface="Times New Roman" panose="02020603050405020304" pitchFamily="18" charset="0"/>
              <a:ea typeface="Times New Roman" panose="02020603050405020304" pitchFamily="18" charset="0"/>
            </a:endParaRPr>
          </a:p>
          <a:p>
            <a:pPr marL="0" indent="0" algn="just">
              <a:buNone/>
            </a:pPr>
            <a:r>
              <a:rPr lang="en-US" sz="2500" dirty="0">
                <a:solidFill>
                  <a:srgbClr val="000000"/>
                </a:solidFill>
                <a:effectLst/>
                <a:latin typeface="Times New Roman" panose="02020603050405020304" pitchFamily="18" charset="0"/>
                <a:ea typeface="Times New Roman" panose="02020603050405020304" pitchFamily="18" charset="0"/>
              </a:rPr>
              <a:t>Thank You all for your support.</a:t>
            </a:r>
            <a:r>
              <a:rPr lang="en-US" sz="1800" dirty="0">
                <a:solidFill>
                  <a:srgbClr val="000000"/>
                </a:solidFill>
                <a:effectLst/>
                <a:latin typeface="Times New Roman" panose="02020603050405020304" pitchFamily="18" charset="0"/>
                <a:ea typeface="Times New Roman" panose="02020603050405020304" pitchFamily="18" charset="0"/>
              </a:rPr>
              <a:t> </a:t>
            </a:r>
            <a:endParaRPr lang="en-IN" sz="1800" dirty="0">
              <a:latin typeface="Times New Roman" panose="02020603050405020304" pitchFamily="18" charset="0"/>
              <a:ea typeface="Times New Roman" panose="02020603050405020304" pitchFamily="18" charset="0"/>
            </a:endParaRPr>
          </a:p>
          <a:p>
            <a:pPr marL="0" indent="0">
              <a:buNone/>
            </a:pPr>
            <a:r>
              <a:rPr lang="en-US" sz="1800" b="1" dirty="0">
                <a:solidFill>
                  <a:srgbClr val="000000"/>
                </a:solidFill>
                <a:effectLst/>
                <a:latin typeface="Times New Roman" panose="02020603050405020304" pitchFamily="18" charset="0"/>
                <a:ea typeface="Times New Roman" panose="02020603050405020304" pitchFamily="18" charset="0"/>
              </a:rPr>
              <a:t>SIDDHARTHA KHAWAS (32201219075)        </a:t>
            </a:r>
            <a:endParaRPr lang="en-IN" sz="1800" b="1" dirty="0">
              <a:effectLst/>
              <a:latin typeface="Times New Roman" panose="02020603050405020304" pitchFamily="18" charset="0"/>
              <a:ea typeface="Times New Roman" panose="02020603050405020304" pitchFamily="18" charset="0"/>
            </a:endParaRPr>
          </a:p>
          <a:p>
            <a:pPr marL="0" indent="0">
              <a:lnSpc>
                <a:spcPct val="150000"/>
              </a:lnSpc>
              <a:buNone/>
            </a:pPr>
            <a:r>
              <a:rPr lang="en-US" sz="1800" b="1" dirty="0">
                <a:solidFill>
                  <a:srgbClr val="000000"/>
                </a:solidFill>
                <a:effectLst/>
                <a:latin typeface="Times New Roman" panose="02020603050405020304" pitchFamily="18" charset="0"/>
                <a:ea typeface="Times New Roman" panose="02020603050405020304" pitchFamily="18" charset="0"/>
              </a:rPr>
              <a:t>SHIVENDU SHIVAM (32201219074)             </a:t>
            </a:r>
            <a:endParaRPr lang="en-IN" sz="1800" b="1" dirty="0">
              <a:effectLst/>
              <a:latin typeface="Times New Roman" panose="02020603050405020304" pitchFamily="18" charset="0"/>
              <a:ea typeface="Times New Roman" panose="02020603050405020304" pitchFamily="18" charset="0"/>
            </a:endParaRPr>
          </a:p>
          <a:p>
            <a:pPr marL="0" indent="0">
              <a:lnSpc>
                <a:spcPct val="150000"/>
              </a:lnSpc>
              <a:buNone/>
            </a:pPr>
            <a:r>
              <a:rPr lang="en-US" sz="1800" b="1" dirty="0">
                <a:solidFill>
                  <a:srgbClr val="000000"/>
                </a:solidFill>
                <a:effectLst/>
                <a:latin typeface="Times New Roman" panose="02020603050405020304" pitchFamily="18" charset="0"/>
                <a:ea typeface="Times New Roman" panose="02020603050405020304" pitchFamily="18" charset="0"/>
              </a:rPr>
              <a:t>SUBHAM CHAKRABORTY (32201219061)   </a:t>
            </a:r>
            <a:endParaRPr lang="en-IN" sz="1800" b="1" dirty="0">
              <a:effectLst/>
              <a:latin typeface="Times New Roman" panose="02020603050405020304" pitchFamily="18" charset="0"/>
              <a:ea typeface="Times New Roman" panose="02020603050405020304" pitchFamily="18" charset="0"/>
            </a:endParaRPr>
          </a:p>
          <a:p>
            <a:pPr marL="0" indent="0">
              <a:lnSpc>
                <a:spcPct val="150000"/>
              </a:lnSpc>
              <a:buNone/>
            </a:pPr>
            <a:r>
              <a:rPr lang="en-US" sz="1800" b="1" dirty="0">
                <a:solidFill>
                  <a:srgbClr val="000000"/>
                </a:solidFill>
                <a:effectLst/>
                <a:latin typeface="Times New Roman" panose="02020603050405020304" pitchFamily="18" charset="0"/>
                <a:ea typeface="Times New Roman" panose="02020603050405020304" pitchFamily="18" charset="0"/>
              </a:rPr>
              <a:t>DIPAK KUMAR YADAV (32201219055)        </a:t>
            </a:r>
            <a:endParaRPr lang="en-IN" sz="1800" b="1" dirty="0">
              <a:effectLst/>
              <a:latin typeface="Times New Roman" panose="02020603050405020304" pitchFamily="18" charset="0"/>
              <a:ea typeface="Times New Roman" panose="02020603050405020304" pitchFamily="18" charset="0"/>
            </a:endParaRPr>
          </a:p>
          <a:p>
            <a:pPr marL="0" indent="0">
              <a:lnSpc>
                <a:spcPct val="150000"/>
              </a:lnSpc>
              <a:buNone/>
            </a:pPr>
            <a:r>
              <a:rPr lang="en-US" sz="1800" b="1" dirty="0">
                <a:solidFill>
                  <a:srgbClr val="000000"/>
                </a:solidFill>
                <a:effectLst/>
                <a:latin typeface="Times New Roman" panose="02020603050405020304" pitchFamily="18" charset="0"/>
                <a:ea typeface="Times New Roman" panose="02020603050405020304" pitchFamily="18" charset="0"/>
              </a:rPr>
              <a:t>RAHUL KUMAR (32201219012)                      </a:t>
            </a:r>
            <a:endParaRPr lang="en-IN" sz="1800" b="1" dirty="0">
              <a:effectLst/>
              <a:latin typeface="Times New Roman" panose="02020603050405020304" pitchFamily="18" charset="0"/>
              <a:ea typeface="Times New Roman" panose="02020603050405020304" pitchFamily="18" charset="0"/>
            </a:endParaRPr>
          </a:p>
          <a:p>
            <a:pPr marL="0" indent="0">
              <a:lnSpc>
                <a:spcPct val="115000"/>
              </a:lnSpc>
              <a:buNone/>
            </a:pPr>
            <a:r>
              <a:rPr lang="en-US" sz="1800" dirty="0">
                <a:solidFill>
                  <a:srgbClr val="000000"/>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endParaRPr lang="en-GB" dirty="0"/>
          </a:p>
        </p:txBody>
      </p:sp>
    </p:spTree>
    <p:extLst>
      <p:ext uri="{BB962C8B-B14F-4D97-AF65-F5344CB8AC3E}">
        <p14:creationId xmlns:p14="http://schemas.microsoft.com/office/powerpoint/2010/main" val="2931524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90F56-B76C-4FAC-BD7C-FE840976AC5C}"/>
              </a:ext>
            </a:extLst>
          </p:cNvPr>
          <p:cNvSpPr>
            <a:spLocks noGrp="1"/>
          </p:cNvSpPr>
          <p:nvPr>
            <p:ph type="title"/>
          </p:nvPr>
        </p:nvSpPr>
        <p:spPr>
          <a:xfrm>
            <a:off x="94593" y="126026"/>
            <a:ext cx="9603275" cy="600386"/>
          </a:xfrm>
        </p:spPr>
        <p:txBody>
          <a:bodyPr/>
          <a:lstStyle/>
          <a:p>
            <a:pPr marL="457200" indent="-457200">
              <a:buFont typeface="Wingdings"/>
              <a:buChar char="Ø"/>
            </a:pPr>
            <a:r>
              <a:rPr lang="en-IN" b="1" u="sng" dirty="0">
                <a:solidFill>
                  <a:srgbClr val="0070C0"/>
                </a:solidFill>
                <a:ea typeface="+mj-lt"/>
                <a:cs typeface="+mj-lt"/>
              </a:rPr>
              <a:t>Registration page Picture:-</a:t>
            </a:r>
            <a:endParaRPr lang="en-GB" dirty="0">
              <a:solidFill>
                <a:srgbClr val="0070C0"/>
              </a:solidFill>
              <a:ea typeface="+mj-lt"/>
              <a:cs typeface="+mj-lt"/>
            </a:endParaRPr>
          </a:p>
        </p:txBody>
      </p:sp>
      <p:pic>
        <p:nvPicPr>
          <p:cNvPr id="5" name="Content Placeholder 4">
            <a:extLst>
              <a:ext uri="{FF2B5EF4-FFF2-40B4-BE49-F238E27FC236}">
                <a16:creationId xmlns:a16="http://schemas.microsoft.com/office/drawing/2014/main" id="{E6C2DDE8-1803-4514-8683-112EE04A240D}"/>
              </a:ext>
            </a:extLst>
          </p:cNvPr>
          <p:cNvPicPr>
            <a:picLocks noGrp="1" noChangeAspect="1"/>
          </p:cNvPicPr>
          <p:nvPr>
            <p:ph idx="1"/>
          </p:nvPr>
        </p:nvPicPr>
        <p:blipFill>
          <a:blip r:embed="rId2"/>
          <a:stretch>
            <a:fillRect/>
          </a:stretch>
        </p:blipFill>
        <p:spPr>
          <a:xfrm>
            <a:off x="622169" y="726412"/>
            <a:ext cx="10435471" cy="5306743"/>
          </a:xfrm>
        </p:spPr>
      </p:pic>
    </p:spTree>
    <p:extLst>
      <p:ext uri="{BB962C8B-B14F-4D97-AF65-F5344CB8AC3E}">
        <p14:creationId xmlns:p14="http://schemas.microsoft.com/office/powerpoint/2010/main" val="4160617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90F56-B76C-4FAC-BD7C-FE840976AC5C}"/>
              </a:ext>
            </a:extLst>
          </p:cNvPr>
          <p:cNvSpPr>
            <a:spLocks noGrp="1"/>
          </p:cNvSpPr>
          <p:nvPr>
            <p:ph type="title"/>
          </p:nvPr>
        </p:nvSpPr>
        <p:spPr>
          <a:xfrm>
            <a:off x="94593" y="126026"/>
            <a:ext cx="9603275" cy="600386"/>
          </a:xfrm>
        </p:spPr>
        <p:txBody>
          <a:bodyPr/>
          <a:lstStyle/>
          <a:p>
            <a:pPr marL="457200" indent="-457200" algn="r">
              <a:buFont typeface="Wingdings"/>
              <a:buChar char="Ø"/>
            </a:pPr>
            <a:r>
              <a:rPr lang="en-IN" b="1" u="sng" dirty="0">
                <a:solidFill>
                  <a:srgbClr val="0070C0"/>
                </a:solidFill>
                <a:ea typeface="+mj-lt"/>
                <a:cs typeface="+mj-lt"/>
              </a:rPr>
              <a:t>Forget password page Picture:-</a:t>
            </a:r>
            <a:endParaRPr lang="en-GB" dirty="0">
              <a:solidFill>
                <a:srgbClr val="0070C0"/>
              </a:solidFill>
              <a:ea typeface="+mj-lt"/>
              <a:cs typeface="+mj-lt"/>
            </a:endParaRPr>
          </a:p>
        </p:txBody>
      </p:sp>
      <p:pic>
        <p:nvPicPr>
          <p:cNvPr id="7" name="Content Placeholder 6">
            <a:extLst>
              <a:ext uri="{FF2B5EF4-FFF2-40B4-BE49-F238E27FC236}">
                <a16:creationId xmlns:a16="http://schemas.microsoft.com/office/drawing/2014/main" id="{39CD0B47-ED80-437C-8303-782D4DB09115}"/>
              </a:ext>
            </a:extLst>
          </p:cNvPr>
          <p:cNvPicPr>
            <a:picLocks noGrp="1" noChangeAspect="1"/>
          </p:cNvPicPr>
          <p:nvPr>
            <p:ph idx="1"/>
          </p:nvPr>
        </p:nvPicPr>
        <p:blipFill>
          <a:blip r:embed="rId2"/>
          <a:stretch>
            <a:fillRect/>
          </a:stretch>
        </p:blipFill>
        <p:spPr>
          <a:xfrm>
            <a:off x="1442301" y="2016124"/>
            <a:ext cx="9603275" cy="3847347"/>
          </a:xfrm>
        </p:spPr>
      </p:pic>
    </p:spTree>
    <p:extLst>
      <p:ext uri="{BB962C8B-B14F-4D97-AF65-F5344CB8AC3E}">
        <p14:creationId xmlns:p14="http://schemas.microsoft.com/office/powerpoint/2010/main" val="614832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90F56-B76C-4FAC-BD7C-FE840976AC5C}"/>
              </a:ext>
            </a:extLst>
          </p:cNvPr>
          <p:cNvSpPr>
            <a:spLocks noGrp="1"/>
          </p:cNvSpPr>
          <p:nvPr>
            <p:ph type="title"/>
          </p:nvPr>
        </p:nvSpPr>
        <p:spPr>
          <a:xfrm>
            <a:off x="94593" y="126026"/>
            <a:ext cx="9603275" cy="600386"/>
          </a:xfrm>
        </p:spPr>
        <p:txBody>
          <a:bodyPr/>
          <a:lstStyle/>
          <a:p>
            <a:pPr marL="457200" indent="-457200" algn="r">
              <a:buFont typeface="Wingdings"/>
              <a:buChar char="Ø"/>
            </a:pPr>
            <a:r>
              <a:rPr lang="en-IN" b="1" u="sng" dirty="0">
                <a:solidFill>
                  <a:srgbClr val="0070C0"/>
                </a:solidFill>
                <a:ea typeface="+mj-lt"/>
                <a:cs typeface="+mj-lt"/>
              </a:rPr>
              <a:t>Hotel management system Picture:-</a:t>
            </a:r>
            <a:endParaRPr lang="en-GB" dirty="0">
              <a:solidFill>
                <a:srgbClr val="0070C0"/>
              </a:solidFill>
              <a:ea typeface="+mj-lt"/>
              <a:cs typeface="+mj-lt"/>
            </a:endParaRPr>
          </a:p>
        </p:txBody>
      </p:sp>
      <p:pic>
        <p:nvPicPr>
          <p:cNvPr id="5" name="Content Placeholder 4">
            <a:extLst>
              <a:ext uri="{FF2B5EF4-FFF2-40B4-BE49-F238E27FC236}">
                <a16:creationId xmlns:a16="http://schemas.microsoft.com/office/drawing/2014/main" id="{F984009A-C25B-46A7-9674-FE91BFED02E2}"/>
              </a:ext>
            </a:extLst>
          </p:cNvPr>
          <p:cNvPicPr>
            <a:picLocks noGrp="1" noChangeAspect="1"/>
          </p:cNvPicPr>
          <p:nvPr>
            <p:ph idx="1"/>
          </p:nvPr>
        </p:nvPicPr>
        <p:blipFill>
          <a:blip r:embed="rId2"/>
          <a:stretch>
            <a:fillRect/>
          </a:stretch>
        </p:blipFill>
        <p:spPr>
          <a:xfrm>
            <a:off x="565607" y="726412"/>
            <a:ext cx="10539167" cy="5128181"/>
          </a:xfrm>
        </p:spPr>
      </p:pic>
    </p:spTree>
    <p:extLst>
      <p:ext uri="{BB962C8B-B14F-4D97-AF65-F5344CB8AC3E}">
        <p14:creationId xmlns:p14="http://schemas.microsoft.com/office/powerpoint/2010/main" val="4238218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90F56-B76C-4FAC-BD7C-FE840976AC5C}"/>
              </a:ext>
            </a:extLst>
          </p:cNvPr>
          <p:cNvSpPr>
            <a:spLocks noGrp="1"/>
          </p:cNvSpPr>
          <p:nvPr>
            <p:ph type="title"/>
          </p:nvPr>
        </p:nvSpPr>
        <p:spPr>
          <a:xfrm>
            <a:off x="94593" y="126026"/>
            <a:ext cx="9603275" cy="600386"/>
          </a:xfrm>
        </p:spPr>
        <p:txBody>
          <a:bodyPr/>
          <a:lstStyle/>
          <a:p>
            <a:pPr marL="457200" indent="-457200">
              <a:buFont typeface="Wingdings"/>
              <a:buChar char="Ø"/>
            </a:pPr>
            <a:r>
              <a:rPr lang="en-IN" b="1" u="sng" dirty="0">
                <a:solidFill>
                  <a:srgbClr val="0070C0"/>
                </a:solidFill>
                <a:ea typeface="+mj-lt"/>
                <a:cs typeface="+mj-lt"/>
              </a:rPr>
              <a:t>Customer details page Picture:-</a:t>
            </a:r>
            <a:endParaRPr lang="en-GB" dirty="0">
              <a:solidFill>
                <a:srgbClr val="0070C0"/>
              </a:solidFill>
              <a:ea typeface="+mj-lt"/>
              <a:cs typeface="+mj-lt"/>
            </a:endParaRPr>
          </a:p>
        </p:txBody>
      </p:sp>
      <p:pic>
        <p:nvPicPr>
          <p:cNvPr id="7" name="Content Placeholder 6">
            <a:extLst>
              <a:ext uri="{FF2B5EF4-FFF2-40B4-BE49-F238E27FC236}">
                <a16:creationId xmlns:a16="http://schemas.microsoft.com/office/drawing/2014/main" id="{429B795E-89DF-4BF4-B743-523AF2B7D5E6}"/>
              </a:ext>
            </a:extLst>
          </p:cNvPr>
          <p:cNvPicPr>
            <a:picLocks noGrp="1" noChangeAspect="1"/>
          </p:cNvPicPr>
          <p:nvPr>
            <p:ph idx="1"/>
          </p:nvPr>
        </p:nvPicPr>
        <p:blipFill>
          <a:blip r:embed="rId2"/>
          <a:stretch>
            <a:fillRect/>
          </a:stretch>
        </p:blipFill>
        <p:spPr>
          <a:xfrm>
            <a:off x="641023" y="726412"/>
            <a:ext cx="10614581" cy="5353877"/>
          </a:xfrm>
        </p:spPr>
      </p:pic>
    </p:spTree>
    <p:extLst>
      <p:ext uri="{BB962C8B-B14F-4D97-AF65-F5344CB8AC3E}">
        <p14:creationId xmlns:p14="http://schemas.microsoft.com/office/powerpoint/2010/main" val="1511591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90F56-B76C-4FAC-BD7C-FE840976AC5C}"/>
              </a:ext>
            </a:extLst>
          </p:cNvPr>
          <p:cNvSpPr>
            <a:spLocks noGrp="1"/>
          </p:cNvSpPr>
          <p:nvPr>
            <p:ph type="title"/>
          </p:nvPr>
        </p:nvSpPr>
        <p:spPr>
          <a:xfrm>
            <a:off x="94593" y="126026"/>
            <a:ext cx="9603275" cy="600386"/>
          </a:xfrm>
        </p:spPr>
        <p:txBody>
          <a:bodyPr/>
          <a:lstStyle/>
          <a:p>
            <a:pPr marL="457200" indent="-457200" algn="r">
              <a:buFont typeface="Wingdings"/>
              <a:buChar char="Ø"/>
            </a:pPr>
            <a:r>
              <a:rPr lang="en-IN" b="1" u="sng" dirty="0">
                <a:solidFill>
                  <a:srgbClr val="0070C0"/>
                </a:solidFill>
                <a:ea typeface="+mj-lt"/>
                <a:cs typeface="+mj-lt"/>
              </a:rPr>
              <a:t>Room details page picture:-</a:t>
            </a:r>
            <a:endParaRPr lang="en-GB" dirty="0">
              <a:solidFill>
                <a:srgbClr val="0070C0"/>
              </a:solidFill>
              <a:ea typeface="+mj-lt"/>
              <a:cs typeface="+mj-lt"/>
            </a:endParaRPr>
          </a:p>
        </p:txBody>
      </p:sp>
      <p:pic>
        <p:nvPicPr>
          <p:cNvPr id="11" name="Content Placeholder 10">
            <a:extLst>
              <a:ext uri="{FF2B5EF4-FFF2-40B4-BE49-F238E27FC236}">
                <a16:creationId xmlns:a16="http://schemas.microsoft.com/office/drawing/2014/main" id="{EA305564-19E0-45C7-B00F-52D7759794A3}"/>
              </a:ext>
            </a:extLst>
          </p:cNvPr>
          <p:cNvPicPr>
            <a:picLocks noGrp="1" noChangeAspect="1"/>
          </p:cNvPicPr>
          <p:nvPr>
            <p:ph idx="1"/>
          </p:nvPr>
        </p:nvPicPr>
        <p:blipFill>
          <a:blip r:embed="rId2"/>
          <a:stretch>
            <a:fillRect/>
          </a:stretch>
        </p:blipFill>
        <p:spPr>
          <a:xfrm>
            <a:off x="1234911" y="726412"/>
            <a:ext cx="10294069" cy="5344450"/>
          </a:xfrm>
        </p:spPr>
      </p:pic>
    </p:spTree>
    <p:extLst>
      <p:ext uri="{BB962C8B-B14F-4D97-AF65-F5344CB8AC3E}">
        <p14:creationId xmlns:p14="http://schemas.microsoft.com/office/powerpoint/2010/main" val="2010719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90F56-B76C-4FAC-BD7C-FE840976AC5C}"/>
              </a:ext>
            </a:extLst>
          </p:cNvPr>
          <p:cNvSpPr>
            <a:spLocks noGrp="1"/>
          </p:cNvSpPr>
          <p:nvPr>
            <p:ph type="title"/>
          </p:nvPr>
        </p:nvSpPr>
        <p:spPr>
          <a:xfrm>
            <a:off x="28282" y="126026"/>
            <a:ext cx="10520312" cy="600386"/>
          </a:xfrm>
        </p:spPr>
        <p:txBody>
          <a:bodyPr/>
          <a:lstStyle/>
          <a:p>
            <a:pPr marL="457200" indent="-457200" algn="ctr">
              <a:buFont typeface="Wingdings"/>
              <a:buChar char="Ø"/>
            </a:pPr>
            <a:r>
              <a:rPr lang="en-IN" b="1" u="sng" dirty="0">
                <a:solidFill>
                  <a:srgbClr val="0070C0"/>
                </a:solidFill>
                <a:ea typeface="+mj-lt"/>
                <a:cs typeface="+mj-lt"/>
              </a:rPr>
              <a:t>Room booking details picture</a:t>
            </a:r>
            <a:endParaRPr lang="en-GB" dirty="0">
              <a:solidFill>
                <a:srgbClr val="0070C0"/>
              </a:solidFill>
              <a:ea typeface="+mj-lt"/>
              <a:cs typeface="+mj-lt"/>
            </a:endParaRPr>
          </a:p>
        </p:txBody>
      </p:sp>
      <p:pic>
        <p:nvPicPr>
          <p:cNvPr id="7" name="Content Placeholder 6">
            <a:extLst>
              <a:ext uri="{FF2B5EF4-FFF2-40B4-BE49-F238E27FC236}">
                <a16:creationId xmlns:a16="http://schemas.microsoft.com/office/drawing/2014/main" id="{F596FD98-445E-4721-82EE-2F067C92467E}"/>
              </a:ext>
            </a:extLst>
          </p:cNvPr>
          <p:cNvPicPr>
            <a:picLocks noGrp="1" noChangeAspect="1"/>
          </p:cNvPicPr>
          <p:nvPr>
            <p:ph idx="1"/>
          </p:nvPr>
        </p:nvPicPr>
        <p:blipFill>
          <a:blip r:embed="rId2"/>
          <a:stretch>
            <a:fillRect/>
          </a:stretch>
        </p:blipFill>
        <p:spPr>
          <a:xfrm>
            <a:off x="641024" y="726412"/>
            <a:ext cx="10520312" cy="5372730"/>
          </a:xfrm>
        </p:spPr>
      </p:pic>
    </p:spTree>
    <p:extLst>
      <p:ext uri="{BB962C8B-B14F-4D97-AF65-F5344CB8AC3E}">
        <p14:creationId xmlns:p14="http://schemas.microsoft.com/office/powerpoint/2010/main" val="2751290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74D52-2EE0-4927-B9EB-0152FF997EDF}"/>
              </a:ext>
            </a:extLst>
          </p:cNvPr>
          <p:cNvSpPr>
            <a:spLocks noGrp="1"/>
          </p:cNvSpPr>
          <p:nvPr>
            <p:ph type="title"/>
          </p:nvPr>
        </p:nvSpPr>
        <p:spPr/>
        <p:txBody>
          <a:bodyPr/>
          <a:lstStyle/>
          <a:p>
            <a:pPr marL="457200" indent="-457200">
              <a:buFont typeface="Wingdings"/>
              <a:buChar char="Ø"/>
            </a:pPr>
            <a:r>
              <a:rPr lang="en-IN" b="1" u="sng" dirty="0">
                <a:solidFill>
                  <a:srgbClr val="0070C0"/>
                </a:solidFill>
                <a:ea typeface="+mj-lt"/>
                <a:cs typeface="+mj-lt"/>
              </a:rPr>
              <a:t>Advantages of existing system</a:t>
            </a:r>
            <a:endParaRPr lang="en-US" dirty="0">
              <a:solidFill>
                <a:srgbClr val="0070C0"/>
              </a:solidFill>
            </a:endParaRPr>
          </a:p>
        </p:txBody>
      </p:sp>
      <p:sp>
        <p:nvSpPr>
          <p:cNvPr id="3" name="Content Placeholder 2">
            <a:extLst>
              <a:ext uri="{FF2B5EF4-FFF2-40B4-BE49-F238E27FC236}">
                <a16:creationId xmlns:a16="http://schemas.microsoft.com/office/drawing/2014/main" id="{532319CB-EE3C-4B69-BA86-2B095E05A809}"/>
              </a:ext>
            </a:extLst>
          </p:cNvPr>
          <p:cNvSpPr>
            <a:spLocks noGrp="1"/>
          </p:cNvSpPr>
          <p:nvPr>
            <p:ph idx="1"/>
          </p:nvPr>
        </p:nvSpPr>
        <p:spPr>
          <a:xfrm>
            <a:off x="1451579" y="2015732"/>
            <a:ext cx="9603275" cy="4037749"/>
          </a:xfrm>
        </p:spPr>
        <p:txBody>
          <a:bodyPr>
            <a:normAutofit fontScale="92500" lnSpcReduction="20000"/>
          </a:bodyPr>
          <a:lstStyle/>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 Save time on admin tasks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ii. Develop strong relationships with your guests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iii. Implement an effective revenue management system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iv. Manage distribution functions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 Increase bookings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vi. Accurate daily reports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vii. Prevent double bookings and manual errors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viii. Analyze your customer base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1269326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4DE92-FDFE-4AB9-8E32-200950985B8C}"/>
              </a:ext>
            </a:extLst>
          </p:cNvPr>
          <p:cNvSpPr>
            <a:spLocks noGrp="1"/>
          </p:cNvSpPr>
          <p:nvPr>
            <p:ph type="title"/>
          </p:nvPr>
        </p:nvSpPr>
        <p:spPr/>
        <p:txBody>
          <a:bodyPr/>
          <a:lstStyle/>
          <a:p>
            <a:pPr marL="457200" indent="-457200">
              <a:buFont typeface="Wingdings"/>
              <a:buChar char="Ø"/>
            </a:pPr>
            <a:r>
              <a:rPr lang="en-GB" b="1" u="sng" dirty="0">
                <a:solidFill>
                  <a:srgbClr val="0070C0"/>
                </a:solidFill>
              </a:rPr>
              <a:t>Disadvantages </a:t>
            </a:r>
            <a:r>
              <a:rPr lang="en-IN" b="1" u="sng" dirty="0">
                <a:solidFill>
                  <a:srgbClr val="0070C0"/>
                </a:solidFill>
              </a:rPr>
              <a:t>OF EXISTING SYSTEM</a:t>
            </a:r>
            <a:endParaRPr lang="en-GB" b="1" u="sng" dirty="0">
              <a:solidFill>
                <a:srgbClr val="0070C0"/>
              </a:solidFill>
              <a:ea typeface="+mj-lt"/>
              <a:cs typeface="+mj-lt"/>
            </a:endParaRPr>
          </a:p>
          <a:p>
            <a:endParaRPr lang="en-GB" dirty="0"/>
          </a:p>
        </p:txBody>
      </p:sp>
      <p:sp>
        <p:nvSpPr>
          <p:cNvPr id="3" name="Content Placeholder 2">
            <a:extLst>
              <a:ext uri="{FF2B5EF4-FFF2-40B4-BE49-F238E27FC236}">
                <a16:creationId xmlns:a16="http://schemas.microsoft.com/office/drawing/2014/main" id="{90A013EA-B997-47A3-961B-F383E4F31934}"/>
              </a:ext>
            </a:extLst>
          </p:cNvPr>
          <p:cNvSpPr>
            <a:spLocks noGrp="1"/>
          </p:cNvSpPr>
          <p:nvPr>
            <p:ph idx="1"/>
          </p:nvPr>
        </p:nvSpPr>
        <p:spPr/>
        <p:txBody>
          <a:bodyPr/>
          <a:lstStyle/>
          <a:p>
            <a:pPr indent="-6350">
              <a:lnSpc>
                <a:spcPct val="115000"/>
              </a:lnSpc>
              <a:spcAft>
                <a:spcPts val="685"/>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Customers can’t able to book the hotel in online mode through this system.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solidFill>
                  <a:srgbClr val="000000"/>
                </a:solidFill>
                <a:effectLst/>
                <a:latin typeface="Times New Roman" panose="02020603050405020304" pitchFamily="18" charset="0"/>
                <a:ea typeface="Times New Roman" panose="02020603050405020304" pitchFamily="18" charset="0"/>
              </a:rPr>
              <a:t>2. Admin can’t able to book a room for a guest through mobile because this system only support windows 10 or higher versions</a:t>
            </a:r>
            <a:endParaRPr lang="en-GB" dirty="0"/>
          </a:p>
        </p:txBody>
      </p:sp>
    </p:spTree>
    <p:extLst>
      <p:ext uri="{BB962C8B-B14F-4D97-AF65-F5344CB8AC3E}">
        <p14:creationId xmlns:p14="http://schemas.microsoft.com/office/powerpoint/2010/main" val="3894932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9A877-584C-420D-9E06-0153E806A5B7}"/>
              </a:ext>
            </a:extLst>
          </p:cNvPr>
          <p:cNvSpPr>
            <a:spLocks noGrp="1"/>
          </p:cNvSpPr>
          <p:nvPr>
            <p:ph type="title"/>
          </p:nvPr>
        </p:nvSpPr>
        <p:spPr/>
        <p:txBody>
          <a:bodyPr/>
          <a:lstStyle/>
          <a:p>
            <a:pPr marL="457200" indent="-457200">
              <a:buFont typeface="Wingdings"/>
              <a:buChar char="Ø"/>
            </a:pPr>
            <a:r>
              <a:rPr lang="en-IN" b="1" u="sng" dirty="0">
                <a:solidFill>
                  <a:srgbClr val="0070C0"/>
                </a:solidFill>
                <a:ea typeface="+mj-lt"/>
                <a:cs typeface="+mj-lt"/>
              </a:rPr>
              <a:t>Future scope</a:t>
            </a:r>
            <a:endParaRPr lang="en-GB" dirty="0">
              <a:solidFill>
                <a:srgbClr val="0070C0"/>
              </a:solidFill>
              <a:ea typeface="+mj-lt"/>
              <a:cs typeface="+mj-lt"/>
            </a:endParaRPr>
          </a:p>
        </p:txBody>
      </p:sp>
      <p:sp>
        <p:nvSpPr>
          <p:cNvPr id="3" name="Content Placeholder 2">
            <a:extLst>
              <a:ext uri="{FF2B5EF4-FFF2-40B4-BE49-F238E27FC236}">
                <a16:creationId xmlns:a16="http://schemas.microsoft.com/office/drawing/2014/main" id="{07157B27-00BD-4D1E-A2CA-DC1D480007B4}"/>
              </a:ext>
            </a:extLst>
          </p:cNvPr>
          <p:cNvSpPr>
            <a:spLocks noGrp="1"/>
          </p:cNvSpPr>
          <p:nvPr>
            <p:ph idx="1"/>
          </p:nvPr>
        </p:nvSpPr>
        <p:spPr/>
        <p:txBody>
          <a:bodyPr/>
          <a:lstStyle/>
          <a:p>
            <a:pPr indent="-6350">
              <a:lnSpc>
                <a:spcPct val="115000"/>
              </a:lnSpc>
              <a:spcAft>
                <a:spcPts val="685"/>
              </a:spcAft>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Making an online hotel booking website.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indent="-6350">
              <a:lnSpc>
                <a:spcPct val="115000"/>
              </a:lnSpc>
              <a:spcAft>
                <a:spcPts val="685"/>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Making an android app for the system where the customer can book hotel by   himself.</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indent="-6350">
              <a:lnSpc>
                <a:spcPct val="115000"/>
              </a:lnSpc>
              <a:spcAft>
                <a:spcPts val="685"/>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 Enable online payment system in our site/app so the customer can pay the bill via online mode.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1963068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C3A3-AD92-4604-92E5-8D5996322E67}"/>
              </a:ext>
            </a:extLst>
          </p:cNvPr>
          <p:cNvSpPr>
            <a:spLocks noGrp="1"/>
          </p:cNvSpPr>
          <p:nvPr>
            <p:ph type="title"/>
          </p:nvPr>
        </p:nvSpPr>
        <p:spPr/>
        <p:txBody>
          <a:bodyPr/>
          <a:lstStyle/>
          <a:p>
            <a:pPr marL="457200" indent="-457200">
              <a:buFont typeface="Wingdings"/>
              <a:buChar char="Ø"/>
            </a:pPr>
            <a:r>
              <a:rPr lang="en-US" b="1" u="sng" dirty="0">
                <a:solidFill>
                  <a:srgbClr val="0070C0"/>
                </a:solidFill>
              </a:rPr>
              <a:t>Bibliography</a:t>
            </a:r>
            <a:endParaRPr lang="en-GB" b="1" u="sng" dirty="0">
              <a:solidFill>
                <a:srgbClr val="0070C0"/>
              </a:solidFill>
            </a:endParaRPr>
          </a:p>
        </p:txBody>
      </p:sp>
      <p:sp>
        <p:nvSpPr>
          <p:cNvPr id="3" name="Content Placeholder 2">
            <a:extLst>
              <a:ext uri="{FF2B5EF4-FFF2-40B4-BE49-F238E27FC236}">
                <a16:creationId xmlns:a16="http://schemas.microsoft.com/office/drawing/2014/main" id="{6C50CD5B-CF0C-4270-AEBA-41A5633EFE29}"/>
              </a:ext>
            </a:extLst>
          </p:cNvPr>
          <p:cNvSpPr>
            <a:spLocks noGrp="1"/>
          </p:cNvSpPr>
          <p:nvPr>
            <p:ph idx="1"/>
          </p:nvPr>
        </p:nvSpPr>
        <p:spPr/>
        <p:txBody>
          <a:bodyPr/>
          <a:lstStyle/>
          <a:p>
            <a:pPr indent="-6350">
              <a:lnSpc>
                <a:spcPct val="115000"/>
              </a:lnSpc>
              <a:spcAft>
                <a:spcPts val="685"/>
              </a:spcAft>
            </a:pPr>
            <a:r>
              <a:rPr lang="en-IN" sz="18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WEBSITE:-</a:t>
            </a: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https://www.geeksforgeeks.org/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indent="-6350">
              <a:lnSpc>
                <a:spcPct val="115000"/>
              </a:lnSpc>
              <a:spcAft>
                <a:spcPts val="685"/>
              </a:spcAft>
            </a:pPr>
            <a:r>
              <a:rPr lang="en-IN" sz="18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WEBSITE:-</a:t>
            </a: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https://www.w3schools.com/python/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indent="-6350">
              <a:lnSpc>
                <a:spcPct val="115000"/>
              </a:lnSpc>
              <a:spcAft>
                <a:spcPts val="685"/>
              </a:spcAft>
            </a:pPr>
            <a:r>
              <a:rPr lang="en-IN" sz="18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WEBSITE:-</a:t>
            </a: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https://stackoverflow.com/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indent="-6350">
              <a:lnSpc>
                <a:spcPct val="115000"/>
              </a:lnSpc>
              <a:spcAft>
                <a:spcPts val="685"/>
              </a:spcAft>
            </a:pPr>
            <a:r>
              <a:rPr lang="en-IN" sz="18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YOUTUBE:-</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https://www.youtube.com/channel/UCP1HhCg0ZwOyLFssftBCDIA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700"/>
              </a:lnSpc>
              <a:spcBef>
                <a:spcPts val="1200"/>
              </a:spcBef>
            </a:pPr>
            <a:r>
              <a:rPr lang="en-IN" sz="1800" b="1" u="sng"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BOOKS:-</a:t>
            </a:r>
            <a:r>
              <a:rPr lang="en-IN"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a:solidFill>
                  <a:srgbClr val="0F1111"/>
                </a:solidFill>
                <a:effectLst/>
                <a:latin typeface="Arial" panose="020B0604020202020204" pitchFamily="34" charset="0"/>
                <a:ea typeface="Times New Roman" panose="02020603050405020304" pitchFamily="18" charset="0"/>
                <a:cs typeface="Times New Roman" panose="02020603050405020304" pitchFamily="18" charset="0"/>
              </a:rPr>
              <a:t>Python: The Complete Reference</a:t>
            </a:r>
            <a:endParaRPr lang="en-IN" sz="1800" b="1" kern="0"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902546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8B16-292F-4BDE-A323-F08BE013E910}"/>
              </a:ext>
            </a:extLst>
          </p:cNvPr>
          <p:cNvSpPr>
            <a:spLocks noGrp="1"/>
          </p:cNvSpPr>
          <p:nvPr>
            <p:ph type="title"/>
          </p:nvPr>
        </p:nvSpPr>
        <p:spPr/>
        <p:txBody>
          <a:bodyPr/>
          <a:lstStyle/>
          <a:p>
            <a:pPr marL="457200" indent="-457200">
              <a:buFont typeface="Wingdings"/>
              <a:buChar char="Ø"/>
            </a:pPr>
            <a:r>
              <a:rPr lang="en-US" b="1" u="sng" dirty="0">
                <a:solidFill>
                  <a:srgbClr val="0070C0"/>
                </a:solidFill>
                <a:ea typeface="+mj-lt"/>
                <a:cs typeface="+mj-lt"/>
              </a:rPr>
              <a:t>DECLARATION</a:t>
            </a:r>
            <a:endParaRPr lang="en-GB" dirty="0">
              <a:solidFill>
                <a:srgbClr val="0070C0"/>
              </a:solidFill>
              <a:ea typeface="+mj-lt"/>
              <a:cs typeface="+mj-lt"/>
            </a:endParaRPr>
          </a:p>
        </p:txBody>
      </p:sp>
      <p:sp>
        <p:nvSpPr>
          <p:cNvPr id="7" name="Content Placeholder 6">
            <a:extLst>
              <a:ext uri="{FF2B5EF4-FFF2-40B4-BE49-F238E27FC236}">
                <a16:creationId xmlns:a16="http://schemas.microsoft.com/office/drawing/2014/main" id="{B22E2296-9D18-4447-9FFE-623AEE02FC56}"/>
              </a:ext>
            </a:extLst>
          </p:cNvPr>
          <p:cNvSpPr>
            <a:spLocks noGrp="1"/>
          </p:cNvSpPr>
          <p:nvPr>
            <p:ph idx="1"/>
          </p:nvPr>
        </p:nvSpPr>
        <p:spPr>
          <a:xfrm>
            <a:off x="1451579" y="2015732"/>
            <a:ext cx="9673621" cy="4037749"/>
          </a:xfrm>
        </p:spPr>
        <p:txBody>
          <a:bodyPr>
            <a:normAutofit fontScale="25000" lnSpcReduction="20000"/>
          </a:bodyPr>
          <a:lstStyle/>
          <a:p>
            <a:pPr marL="0" indent="0" algn="just">
              <a:buNone/>
            </a:pPr>
            <a:r>
              <a:rPr lang="en-US" sz="5500" dirty="0">
                <a:solidFill>
                  <a:srgbClr val="000000"/>
                </a:solidFill>
                <a:effectLst/>
                <a:latin typeface="Times New Roman" panose="02020603050405020304" pitchFamily="18" charset="0"/>
                <a:ea typeface="Times New Roman" panose="02020603050405020304" pitchFamily="18" charset="0"/>
              </a:rPr>
              <a:t>We hereby declare that the project entitled- </a:t>
            </a:r>
            <a:r>
              <a:rPr lang="en-US" sz="5500" b="1" dirty="0">
                <a:solidFill>
                  <a:srgbClr val="000000"/>
                </a:solidFill>
                <a:effectLst/>
                <a:latin typeface="Times New Roman" panose="02020603050405020304" pitchFamily="18" charset="0"/>
                <a:ea typeface="Times New Roman" panose="02020603050405020304" pitchFamily="18" charset="0"/>
              </a:rPr>
              <a:t>“</a:t>
            </a:r>
            <a:r>
              <a:rPr lang="en-US" sz="6000" b="1" dirty="0">
                <a:solidFill>
                  <a:srgbClr val="000000"/>
                </a:solidFill>
                <a:effectLst/>
                <a:latin typeface="Times New Roman" panose="02020603050405020304" pitchFamily="18" charset="0"/>
                <a:ea typeface="Times New Roman" panose="02020603050405020304" pitchFamily="18" charset="0"/>
              </a:rPr>
              <a:t>HOTEL MANAGEMENT SYSTEM</a:t>
            </a:r>
            <a:r>
              <a:rPr lang="en-US" sz="5500" b="1" dirty="0">
                <a:solidFill>
                  <a:srgbClr val="000000"/>
                </a:solidFill>
                <a:effectLst/>
                <a:latin typeface="Times New Roman" panose="02020603050405020304" pitchFamily="18" charset="0"/>
                <a:ea typeface="Times New Roman" panose="02020603050405020304" pitchFamily="18" charset="0"/>
              </a:rPr>
              <a:t>”,</a:t>
            </a:r>
            <a:r>
              <a:rPr lang="en-US" sz="5500" dirty="0">
                <a:solidFill>
                  <a:srgbClr val="000000"/>
                </a:solidFill>
                <a:effectLst/>
                <a:latin typeface="Times New Roman" panose="02020603050405020304" pitchFamily="18" charset="0"/>
                <a:ea typeface="Times New Roman" panose="02020603050405020304" pitchFamily="18" charset="0"/>
              </a:rPr>
              <a:t> which is being submitted as Major Project of 6</a:t>
            </a:r>
            <a:r>
              <a:rPr lang="en-US" sz="5500" baseline="30000" dirty="0">
                <a:solidFill>
                  <a:srgbClr val="000000"/>
                </a:solidFill>
                <a:effectLst/>
                <a:latin typeface="Times New Roman" panose="02020603050405020304" pitchFamily="18" charset="0"/>
                <a:ea typeface="Times New Roman" panose="02020603050405020304" pitchFamily="18" charset="0"/>
              </a:rPr>
              <a:t>th</a:t>
            </a:r>
            <a:r>
              <a:rPr lang="en-US" sz="5500" dirty="0">
                <a:solidFill>
                  <a:srgbClr val="000000"/>
                </a:solidFill>
                <a:effectLst/>
                <a:latin typeface="Times New Roman" panose="02020603050405020304" pitchFamily="18" charset="0"/>
                <a:ea typeface="Times New Roman" panose="02020603050405020304" pitchFamily="18" charset="0"/>
              </a:rPr>
              <a:t> semester in </a:t>
            </a:r>
            <a:r>
              <a:rPr lang="en-US" sz="5500" b="1" dirty="0">
                <a:solidFill>
                  <a:srgbClr val="000000"/>
                </a:solidFill>
                <a:effectLst/>
                <a:latin typeface="Times New Roman" panose="02020603050405020304" pitchFamily="18" charset="0"/>
                <a:ea typeface="Times New Roman" panose="02020603050405020304" pitchFamily="18" charset="0"/>
              </a:rPr>
              <a:t>Bachelor of Computer Applications (BCA</a:t>
            </a:r>
            <a:r>
              <a:rPr lang="en-US" sz="5500" dirty="0">
                <a:solidFill>
                  <a:srgbClr val="000000"/>
                </a:solidFill>
                <a:effectLst/>
                <a:latin typeface="Times New Roman" panose="02020603050405020304" pitchFamily="18" charset="0"/>
                <a:ea typeface="Times New Roman" panose="02020603050405020304" pitchFamily="18" charset="0"/>
              </a:rPr>
              <a:t>) to </a:t>
            </a:r>
            <a:r>
              <a:rPr lang="en-US" sz="5500" b="1" dirty="0">
                <a:solidFill>
                  <a:srgbClr val="000000"/>
                </a:solidFill>
                <a:effectLst/>
                <a:latin typeface="Times New Roman" panose="02020603050405020304" pitchFamily="18" charset="0"/>
                <a:ea typeface="Times New Roman" panose="02020603050405020304" pitchFamily="18" charset="0"/>
              </a:rPr>
              <a:t>Asansol Engineering College, Asansol (W.B)</a:t>
            </a:r>
            <a:r>
              <a:rPr lang="en-US" sz="5500" dirty="0">
                <a:solidFill>
                  <a:srgbClr val="000000"/>
                </a:solidFill>
                <a:effectLst/>
                <a:latin typeface="Times New Roman" panose="02020603050405020304" pitchFamily="18" charset="0"/>
                <a:ea typeface="Times New Roman" panose="02020603050405020304" pitchFamily="18" charset="0"/>
              </a:rPr>
              <a:t> is the record of our genuine work under the guidance of our guide </a:t>
            </a:r>
            <a:r>
              <a:rPr lang="en-US" sz="5500" b="1" dirty="0">
                <a:solidFill>
                  <a:srgbClr val="000000"/>
                </a:solidFill>
                <a:effectLst/>
                <a:latin typeface="Times New Roman" panose="02020603050405020304" pitchFamily="18" charset="0"/>
                <a:ea typeface="Times New Roman" panose="02020603050405020304" pitchFamily="18" charset="0"/>
              </a:rPr>
              <a:t>Mr. Tapan Kumar Das </a:t>
            </a:r>
            <a:r>
              <a:rPr lang="en-US" sz="6000" b="1" dirty="0">
                <a:solidFill>
                  <a:srgbClr val="000000"/>
                </a:solidFill>
                <a:effectLst/>
                <a:latin typeface="Times New Roman" panose="02020603050405020304" pitchFamily="18" charset="0"/>
                <a:ea typeface="Times New Roman" panose="02020603050405020304" pitchFamily="18" charset="0"/>
              </a:rPr>
              <a:t>Asst. Professor</a:t>
            </a:r>
            <a:r>
              <a:rPr lang="en-US" sz="5500" b="1" dirty="0">
                <a:solidFill>
                  <a:srgbClr val="000000"/>
                </a:solidFill>
                <a:effectLst/>
                <a:latin typeface="Times New Roman" panose="02020603050405020304" pitchFamily="18" charset="0"/>
                <a:ea typeface="Times New Roman" panose="02020603050405020304" pitchFamily="18" charset="0"/>
              </a:rPr>
              <a:t> </a:t>
            </a:r>
            <a:r>
              <a:rPr lang="en-US" sz="5500" dirty="0">
                <a:solidFill>
                  <a:srgbClr val="000000"/>
                </a:solidFill>
                <a:effectLst/>
                <a:latin typeface="Times New Roman" panose="02020603050405020304" pitchFamily="18" charset="0"/>
                <a:ea typeface="Times New Roman" panose="02020603050405020304" pitchFamily="18" charset="0"/>
              </a:rPr>
              <a:t>Department of </a:t>
            </a:r>
            <a:r>
              <a:rPr lang="en-US" sz="5500" b="1" dirty="0">
                <a:solidFill>
                  <a:srgbClr val="000000"/>
                </a:solidFill>
                <a:effectLst/>
                <a:latin typeface="Times New Roman" panose="02020603050405020304" pitchFamily="18" charset="0"/>
                <a:ea typeface="Times New Roman" panose="02020603050405020304" pitchFamily="18" charset="0"/>
              </a:rPr>
              <a:t>Computer Application Asansol Engineering College, Asansol</a:t>
            </a:r>
          </a:p>
          <a:p>
            <a:pPr marL="0" indent="0" algn="just">
              <a:buNone/>
            </a:pPr>
            <a:r>
              <a:rPr lang="en-US" sz="5600" b="1" dirty="0">
                <a:solidFill>
                  <a:srgbClr val="000000"/>
                </a:solidFill>
                <a:effectLst/>
                <a:latin typeface="Times New Roman" panose="02020603050405020304" pitchFamily="18" charset="0"/>
                <a:ea typeface="Times New Roman" panose="02020603050405020304" pitchFamily="18" charset="0"/>
              </a:rPr>
              <a:t>SIDDHARTHA KHAWAS (32201219075)                                                                       </a:t>
            </a:r>
            <a:endParaRPr lang="en-IN" sz="56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5600" b="1" dirty="0">
                <a:solidFill>
                  <a:srgbClr val="000000"/>
                </a:solidFill>
                <a:effectLst/>
                <a:latin typeface="Times New Roman" panose="02020603050405020304" pitchFamily="18" charset="0"/>
                <a:ea typeface="Times New Roman" panose="02020603050405020304" pitchFamily="18" charset="0"/>
              </a:rPr>
              <a:t>SHIVENDU SHIVAM (32201219074)                                                                             </a:t>
            </a:r>
            <a:endParaRPr lang="en-IN" sz="56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5600" b="1" dirty="0">
                <a:solidFill>
                  <a:srgbClr val="000000"/>
                </a:solidFill>
                <a:effectLst/>
                <a:latin typeface="Times New Roman" panose="02020603050405020304" pitchFamily="18" charset="0"/>
                <a:ea typeface="Times New Roman" panose="02020603050405020304" pitchFamily="18" charset="0"/>
              </a:rPr>
              <a:t>SUBHAM CHAKRABORTY (32201219061)</a:t>
            </a:r>
            <a:endParaRPr lang="en-IN" sz="56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5600" b="1" dirty="0">
                <a:solidFill>
                  <a:srgbClr val="000000"/>
                </a:solidFill>
                <a:effectLst/>
                <a:latin typeface="Times New Roman" panose="02020603050405020304" pitchFamily="18" charset="0"/>
                <a:ea typeface="Times New Roman" panose="02020603050405020304" pitchFamily="18" charset="0"/>
              </a:rPr>
              <a:t>DIPAK KUMAR YADAV (32201219055)</a:t>
            </a:r>
            <a:endParaRPr lang="en-IN" sz="5600" dirty="0">
              <a:effectLst/>
              <a:latin typeface="Times New Roman" panose="02020603050405020304" pitchFamily="18" charset="0"/>
              <a:ea typeface="Times New Roman" panose="02020603050405020304" pitchFamily="18" charset="0"/>
            </a:endParaRPr>
          </a:p>
          <a:p>
            <a:pPr marL="0" indent="0" algn="just">
              <a:lnSpc>
                <a:spcPct val="150000"/>
              </a:lnSpc>
              <a:buNone/>
            </a:pPr>
            <a:r>
              <a:rPr lang="en-US" sz="5600" b="1" dirty="0">
                <a:solidFill>
                  <a:srgbClr val="000000"/>
                </a:solidFill>
                <a:effectLst/>
                <a:latin typeface="Times New Roman" panose="02020603050405020304" pitchFamily="18" charset="0"/>
                <a:ea typeface="Times New Roman" panose="02020603050405020304" pitchFamily="18" charset="0"/>
              </a:rPr>
              <a:t>RAHUL KUMAR (32201219012)</a:t>
            </a:r>
            <a:endParaRPr lang="en-IN" sz="5600" dirty="0">
              <a:latin typeface="Times New Roman" panose="02020603050405020304" pitchFamily="18" charset="0"/>
              <a:ea typeface="Times New Roman" panose="02020603050405020304" pitchFamily="18" charset="0"/>
            </a:endParaRPr>
          </a:p>
          <a:p>
            <a:pPr marL="0" indent="0" algn="just">
              <a:lnSpc>
                <a:spcPct val="150000"/>
              </a:lnSpc>
              <a:buNone/>
            </a:pPr>
            <a:r>
              <a:rPr lang="en-US" sz="5600" b="1" dirty="0">
                <a:solidFill>
                  <a:srgbClr val="000000"/>
                </a:solidFill>
                <a:effectLst/>
                <a:latin typeface="Times New Roman" panose="02020603050405020304" pitchFamily="18" charset="0"/>
                <a:ea typeface="Times New Roman" panose="02020603050405020304" pitchFamily="18" charset="0"/>
              </a:rPr>
              <a:t>Place:</a:t>
            </a:r>
            <a:endParaRPr lang="en-IN" sz="5600" dirty="0">
              <a:latin typeface="Times New Roman" panose="02020603050405020304" pitchFamily="18" charset="0"/>
              <a:ea typeface="Times New Roman" panose="02020603050405020304" pitchFamily="18" charset="0"/>
            </a:endParaRPr>
          </a:p>
          <a:p>
            <a:pPr marL="0" indent="0">
              <a:buNone/>
            </a:pPr>
            <a:r>
              <a:rPr lang="en-US" sz="5600" b="1" dirty="0">
                <a:solidFill>
                  <a:srgbClr val="000000"/>
                </a:solidFill>
                <a:effectLst/>
                <a:latin typeface="Times New Roman" panose="02020603050405020304" pitchFamily="18" charset="0"/>
                <a:ea typeface="Times New Roman" panose="02020603050405020304" pitchFamily="18" charset="0"/>
              </a:rPr>
              <a:t>Date:</a:t>
            </a:r>
            <a:endParaRPr lang="en-IN" sz="5600" dirty="0">
              <a:effectLst/>
              <a:latin typeface="Times New Roman" panose="02020603050405020304" pitchFamily="18" charset="0"/>
              <a:ea typeface="Times New Roman" panose="02020603050405020304" pitchFamily="18" charset="0"/>
            </a:endParaRPr>
          </a:p>
          <a:p>
            <a:endParaRPr lang="en-GB" dirty="0"/>
          </a:p>
        </p:txBody>
      </p:sp>
    </p:spTree>
    <p:extLst>
      <p:ext uri="{BB962C8B-B14F-4D97-AF65-F5344CB8AC3E}">
        <p14:creationId xmlns:p14="http://schemas.microsoft.com/office/powerpoint/2010/main" val="8450817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91CFB3-BA6E-4622-910F-9C23DF1DE9B2}"/>
              </a:ext>
            </a:extLst>
          </p:cNvPr>
          <p:cNvSpPr txBox="1"/>
          <p:nvPr/>
        </p:nvSpPr>
        <p:spPr>
          <a:xfrm>
            <a:off x="596900" y="1824567"/>
            <a:ext cx="11241616"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IN" sz="6600" b="1" u="sng" cap="all" dirty="0">
              <a:solidFill>
                <a:srgbClr val="FF0000"/>
              </a:solidFill>
              <a:ea typeface="+mn-lt"/>
              <a:cs typeface="+mn-lt"/>
            </a:endParaRPr>
          </a:p>
          <a:p>
            <a:pPr algn="ctr"/>
            <a:r>
              <a:rPr lang="en-IN" sz="6600" b="1" u="sng" cap="all" dirty="0">
                <a:solidFill>
                  <a:srgbClr val="FF0000"/>
                </a:solidFill>
                <a:ea typeface="+mn-lt"/>
                <a:cs typeface="+mn-lt"/>
              </a:rPr>
              <a:t>THANK</a:t>
            </a:r>
            <a:r>
              <a:rPr lang="en-IN" sz="6600" u="sng" cap="all" dirty="0">
                <a:solidFill>
                  <a:srgbClr val="FF0000"/>
                </a:solidFill>
                <a:ea typeface="+mn-lt"/>
                <a:cs typeface="+mn-lt"/>
              </a:rPr>
              <a:t> </a:t>
            </a:r>
            <a:r>
              <a:rPr lang="en-IN" sz="6600" b="1" u="sng" cap="all" dirty="0">
                <a:solidFill>
                  <a:srgbClr val="FF0000"/>
                </a:solidFill>
                <a:ea typeface="+mn-lt"/>
                <a:cs typeface="+mn-lt"/>
              </a:rPr>
              <a:t>YOU</a:t>
            </a:r>
            <a:endParaRPr lang="en-GB" sz="6600" dirty="0">
              <a:ea typeface="+mn-lt"/>
              <a:cs typeface="+mn-lt"/>
            </a:endParaRPr>
          </a:p>
          <a:p>
            <a:pPr algn="l"/>
            <a:endParaRPr lang="en-GB" dirty="0"/>
          </a:p>
        </p:txBody>
      </p:sp>
    </p:spTree>
    <p:extLst>
      <p:ext uri="{BB962C8B-B14F-4D97-AF65-F5344CB8AC3E}">
        <p14:creationId xmlns:p14="http://schemas.microsoft.com/office/powerpoint/2010/main" val="4273854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AC5669-12FB-4219-BA8F-6F189258E56C}"/>
              </a:ext>
            </a:extLst>
          </p:cNvPr>
          <p:cNvSpPr txBox="1"/>
          <p:nvPr/>
        </p:nvSpPr>
        <p:spPr>
          <a:xfrm>
            <a:off x="258501" y="162045"/>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800" b="1" u="sng" kern="0" dirty="0">
                <a:solidFill>
                  <a:srgbClr val="0070C0"/>
                </a:solidFill>
                <a:effectLst/>
                <a:uFill>
                  <a:solidFill>
                    <a:srgbClr val="000000"/>
                  </a:solidFill>
                </a:uFill>
                <a:latin typeface="Carlito"/>
                <a:ea typeface="Carlito"/>
                <a:cs typeface="Carlito"/>
              </a:rPr>
              <a:t>Table of Content</a:t>
            </a:r>
            <a:endParaRPr lang="en-IN" sz="1800" b="1" kern="0" dirty="0">
              <a:solidFill>
                <a:srgbClr val="0070C0"/>
              </a:solidFill>
              <a:effectLst/>
              <a:latin typeface="Carlito"/>
              <a:ea typeface="Carlito"/>
              <a:cs typeface="Carlito"/>
            </a:endParaRPr>
          </a:p>
          <a:p>
            <a:pPr marL="285750" indent="-285750" algn="l">
              <a:buFont typeface="Wingdings"/>
              <a:buChar char="Ø"/>
            </a:pPr>
            <a:endParaRPr lang="en-GB" dirty="0">
              <a:solidFill>
                <a:srgbClr val="0070C0"/>
              </a:solidFill>
              <a:ea typeface="+mn-lt"/>
              <a:cs typeface="+mn-lt"/>
            </a:endParaRPr>
          </a:p>
        </p:txBody>
      </p:sp>
      <p:sp>
        <p:nvSpPr>
          <p:cNvPr id="3" name="TextBox 2">
            <a:extLst>
              <a:ext uri="{FF2B5EF4-FFF2-40B4-BE49-F238E27FC236}">
                <a16:creationId xmlns:a16="http://schemas.microsoft.com/office/drawing/2014/main" id="{813F3B91-C05E-4580-81CE-1FABA3E5D01E}"/>
              </a:ext>
            </a:extLst>
          </p:cNvPr>
          <p:cNvSpPr txBox="1"/>
          <p:nvPr/>
        </p:nvSpPr>
        <p:spPr>
          <a:xfrm>
            <a:off x="258501" y="162045"/>
            <a:ext cx="11450522" cy="57988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lvl="0" indent="-342900">
              <a:lnSpc>
                <a:spcPct val="115000"/>
              </a:lnSpc>
              <a:spcAft>
                <a:spcPts val="685"/>
              </a:spcAft>
              <a:buFont typeface="+mj-lt"/>
              <a:buAutoNum type="arabicPeriod"/>
            </a:pPr>
            <a:endPar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spcAft>
                <a:spcPts val="685"/>
              </a:spcAft>
              <a:buFont typeface="+mj-lt"/>
              <a:buAutoNum type="arabicPeriod"/>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Synopsis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1624330" lvl="0" indent="-342900">
              <a:lnSpc>
                <a:spcPct val="115000"/>
              </a:lnSpc>
              <a:spcAft>
                <a:spcPts val="1045"/>
              </a:spcAft>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Introduction of the project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1624330" lvl="0" indent="-342900">
              <a:lnSpc>
                <a:spcPct val="115000"/>
              </a:lnSpc>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Objective of the Project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1624330" lvl="0" indent="-342900">
              <a:lnSpc>
                <a:spcPct val="115000"/>
              </a:lnSpc>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Hardware and software requirements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1624330" lvl="0" indent="-342900">
              <a:lnSpc>
                <a:spcPct val="115000"/>
              </a:lnSpc>
              <a:buFont typeface="Symbol" panose="05050102010706020507" pitchFamily="18" charset="2"/>
              <a:buChar char=""/>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Purpose of the Project</a:t>
            </a:r>
            <a:endParaRPr lang="en-IN" sz="12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R="1624330" lvl="0">
              <a:lnSpc>
                <a:spcPct val="115000"/>
              </a:lnSpc>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222250" indent="-228600">
              <a:lnSpc>
                <a:spcPct val="115000"/>
              </a:lnSpc>
              <a:spcAft>
                <a:spcPts val="685"/>
              </a:spcAft>
              <a:buAutoNum type="arabicPeriod" startAt="2"/>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Features of This Project</a:t>
            </a:r>
          </a:p>
          <a:p>
            <a:pPr marL="222250" indent="-228600">
              <a:lnSpc>
                <a:spcPct val="115000"/>
              </a:lnSpc>
              <a:spcAft>
                <a:spcPts val="685"/>
              </a:spcAft>
              <a:buAutoNum type="arabicPeriod" startAt="2"/>
            </a:pPr>
            <a:r>
              <a:rPr lang="en-IN" sz="1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Entity Relationship Diagrams(ERD)</a:t>
            </a:r>
          </a:p>
          <a:p>
            <a:pPr marL="222250" indent="-228600">
              <a:lnSpc>
                <a:spcPct val="115000"/>
              </a:lnSpc>
              <a:spcAft>
                <a:spcPts val="685"/>
              </a:spcAft>
              <a:buAutoNum type="arabicPeriod" startAt="2"/>
            </a:pPr>
            <a:r>
              <a:rPr lang="en-IN"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Dataflow Diagrams(DFD)</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685"/>
              </a:spcAf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   Login to </a:t>
            </a:r>
            <a:r>
              <a:rPr lang="en-US" sz="1200" dirty="0">
                <a:effectLst/>
                <a:latin typeface="Calibri" panose="020F0502020204030204" pitchFamily="34" charset="0"/>
                <a:ea typeface="Calibri" panose="020F0502020204030204" pitchFamily="34" charset="0"/>
                <a:cs typeface="Times New Roman" panose="02020603050405020304" pitchFamily="18" charset="0"/>
              </a:rPr>
              <a:t>Hotel management system</a:t>
            </a:r>
          </a:p>
          <a:p>
            <a:pPr lvl="0">
              <a:lnSpc>
                <a:spcPct val="115000"/>
              </a:lnSpc>
            </a:pPr>
            <a:r>
              <a:rPr lang="en-US" sz="1200" dirty="0">
                <a:latin typeface="Calibri" panose="020F0502020204030204" pitchFamily="34" charset="0"/>
                <a:ea typeface="Calibri" panose="020F0502020204030204" pitchFamily="34" charset="0"/>
                <a:cs typeface="Times New Roman" panose="02020603050405020304" pitchFamily="18" charset="0"/>
              </a:rPr>
              <a:t>6</a:t>
            </a:r>
            <a:r>
              <a:rPr lang="en-US" sz="1200" dirty="0">
                <a:effectLst/>
                <a:latin typeface="Calibri" panose="020F0502020204030204" pitchFamily="34" charset="0"/>
                <a:ea typeface="Calibri" panose="020F0502020204030204" pitchFamily="34" charset="0"/>
                <a:cs typeface="Times New Roman" panose="02020603050405020304" pitchFamily="18" charset="0"/>
              </a:rPr>
              <a:t>. Functions in the system</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Customer.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Room.</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Details.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Logout</a:t>
            </a:r>
            <a:r>
              <a:rPr lang="en-US" sz="1200" b="1"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15000"/>
              </a:lnSpc>
              <a:spcAft>
                <a:spcPts val="1000"/>
              </a:spcAft>
            </a:pPr>
            <a:r>
              <a:rPr lang="en-IN" sz="1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7. Output Screen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indent="-6350">
              <a:lnSpc>
                <a:spcPct val="115000"/>
              </a:lnSpc>
              <a:spcAft>
                <a:spcPts val="685"/>
              </a:spcAft>
            </a:pPr>
            <a:r>
              <a:rPr lang="en-IN"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8</a:t>
            </a: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Advantages of the proposed system</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indent="-6350">
              <a:lnSpc>
                <a:spcPct val="115000"/>
              </a:lnSpc>
              <a:spcAft>
                <a:spcPts val="685"/>
              </a:spcAft>
            </a:pPr>
            <a:r>
              <a:rPr lang="en-IN"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9</a:t>
            </a: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Disadvantages of the System</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indent="-6350">
              <a:lnSpc>
                <a:spcPct val="115000"/>
              </a:lnSpc>
              <a:spcAft>
                <a:spcPts val="685"/>
              </a:spcAft>
            </a:pPr>
            <a:r>
              <a:rPr lang="en-IN"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10</a:t>
            </a: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Future scope</a:t>
            </a:r>
          </a:p>
          <a:p>
            <a:pPr indent="-6350">
              <a:lnSpc>
                <a:spcPct val="115000"/>
              </a:lnSpc>
              <a:spcAft>
                <a:spcPts val="685"/>
              </a:spcAf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 Bibliography &amp; References</a:t>
            </a:r>
            <a:endParaRPr lang="en-GB" sz="1200" dirty="0"/>
          </a:p>
        </p:txBody>
      </p:sp>
    </p:spTree>
    <p:extLst>
      <p:ext uri="{BB962C8B-B14F-4D97-AF65-F5344CB8AC3E}">
        <p14:creationId xmlns:p14="http://schemas.microsoft.com/office/powerpoint/2010/main" val="923221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5C6BF-EDDD-4898-9E76-DD0DBFD84874}"/>
              </a:ext>
            </a:extLst>
          </p:cNvPr>
          <p:cNvSpPr>
            <a:spLocks noGrp="1"/>
          </p:cNvSpPr>
          <p:nvPr>
            <p:ph type="title"/>
          </p:nvPr>
        </p:nvSpPr>
        <p:spPr/>
        <p:txBody>
          <a:bodyPr/>
          <a:lstStyle/>
          <a:p>
            <a:pPr marL="457200" indent="-457200">
              <a:buFont typeface="Wingdings"/>
              <a:buChar char="Ø"/>
            </a:pPr>
            <a:r>
              <a:rPr lang="en-GB" b="1" u="sng" dirty="0">
                <a:solidFill>
                  <a:srgbClr val="0070C0"/>
                </a:solidFill>
              </a:rPr>
              <a:t>INTRODUCTION</a:t>
            </a:r>
            <a:endParaRPr lang="en-US" b="1" u="sng" dirty="0"/>
          </a:p>
        </p:txBody>
      </p:sp>
      <p:sp>
        <p:nvSpPr>
          <p:cNvPr id="3" name="Content Placeholder 2">
            <a:extLst>
              <a:ext uri="{FF2B5EF4-FFF2-40B4-BE49-F238E27FC236}">
                <a16:creationId xmlns:a16="http://schemas.microsoft.com/office/drawing/2014/main" id="{88C408DF-E215-488E-A002-6B4CE76C2C26}"/>
              </a:ext>
            </a:extLst>
          </p:cNvPr>
          <p:cNvSpPr>
            <a:spLocks noGrp="1"/>
          </p:cNvSpPr>
          <p:nvPr>
            <p:ph idx="1"/>
          </p:nvPr>
        </p:nvSpPr>
        <p:spPr>
          <a:xfrm>
            <a:off x="1451579" y="2015732"/>
            <a:ext cx="9603275" cy="4037749"/>
          </a:xfrm>
        </p:spPr>
        <p:txBody>
          <a:bodyPr>
            <a:normAutofit fontScale="92500" lnSpcReduction="10000"/>
          </a:bodyPr>
          <a:lstStyle/>
          <a:p>
            <a:pPr marL="588645" algn="just">
              <a:lnSpc>
                <a:spcPct val="115000"/>
              </a:lnSpc>
              <a:spcAft>
                <a:spcPts val="100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hotel is a hive of numerous operations such as front office, booking, and reservation, banquet, finance, HR, inventory, material management, quality management, security, energy management, housekeeping, CRM and more. The hotel has some rooms, and these rooms are of different categories. By room category, each room hast the different price. A hotel has employees to manage the services provided to customers. It is quite important to store the customer record in hotel database which contains customer identity, his address, check in time, check out time, etc., for future and security purposes. Hotel provides food and beverages to their customers and generates the bill for this at the time of their check out.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588645" algn="just">
              <a:lnSpc>
                <a:spcPct val="115000"/>
              </a:lnSpc>
              <a:spcAft>
                <a:spcPts val="100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Currently, there are many hotels which lack a common platform for all these functionalities to work together. Databases will be required in huge amount to store all this information and to be retrieved as and when required. Handling of such a huge database will also require a reliable and efficient software for application.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356784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A9672-AEC2-44BC-A26A-78DEE61A2E50}"/>
              </a:ext>
            </a:extLst>
          </p:cNvPr>
          <p:cNvSpPr>
            <a:spLocks noGrp="1"/>
          </p:cNvSpPr>
          <p:nvPr>
            <p:ph type="title"/>
          </p:nvPr>
        </p:nvSpPr>
        <p:spPr/>
        <p:txBody>
          <a:bodyPr/>
          <a:lstStyle/>
          <a:p>
            <a:pPr marL="457200" indent="-457200">
              <a:buFont typeface="Wingdings" panose="05000000000000000000" pitchFamily="2" charset="2"/>
              <a:buChar char="Ø"/>
            </a:pPr>
            <a:r>
              <a:rPr lang="en-IN" b="1" u="sng">
                <a:solidFill>
                  <a:srgbClr val="0070C0"/>
                </a:solidFill>
                <a:ea typeface="+mn-lt"/>
                <a:cs typeface="+mn-lt"/>
              </a:rPr>
              <a:t>Objective </a:t>
            </a:r>
            <a:r>
              <a:rPr lang="en-IN" b="1" u="sng" dirty="0">
                <a:solidFill>
                  <a:srgbClr val="0070C0"/>
                </a:solidFill>
                <a:ea typeface="+mn-lt"/>
                <a:cs typeface="+mn-lt"/>
              </a:rPr>
              <a:t>of the Project</a:t>
            </a:r>
            <a:br>
              <a:rPr lang="en-GB" dirty="0">
                <a:ea typeface="+mn-lt"/>
                <a:cs typeface="+mn-lt"/>
              </a:rPr>
            </a:br>
            <a:endParaRPr lang="en-IN" dirty="0"/>
          </a:p>
        </p:txBody>
      </p:sp>
      <p:sp>
        <p:nvSpPr>
          <p:cNvPr id="3" name="Content Placeholder 2">
            <a:extLst>
              <a:ext uri="{FF2B5EF4-FFF2-40B4-BE49-F238E27FC236}">
                <a16:creationId xmlns:a16="http://schemas.microsoft.com/office/drawing/2014/main" id="{DCCD5203-7618-4FF0-B565-36E202F5E58D}"/>
              </a:ext>
            </a:extLst>
          </p:cNvPr>
          <p:cNvSpPr>
            <a:spLocks noGrp="1"/>
          </p:cNvSpPr>
          <p:nvPr>
            <p:ph idx="1"/>
          </p:nvPr>
        </p:nvSpPr>
        <p:spPr/>
        <p:txBody>
          <a:bodyPr/>
          <a:lstStyle/>
          <a:p>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Currently, there are many hotels which lack a common platform for all these functionalities to work together. Databases will be required in huge amount to store all this information and to be retrieved as and when required. Handling of such a huge database will also require a reliable and efficient software for application. It is capable of hosting almost all the features that can be required by a hotel.</a:t>
            </a:r>
            <a:endParaRPr lang="en-IN" dirty="0"/>
          </a:p>
        </p:txBody>
      </p:sp>
    </p:spTree>
    <p:extLst>
      <p:ext uri="{BB962C8B-B14F-4D97-AF65-F5344CB8AC3E}">
        <p14:creationId xmlns:p14="http://schemas.microsoft.com/office/powerpoint/2010/main" val="397792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DF5C2-6CAF-43DF-AA4F-ABFD0F319845}"/>
              </a:ext>
            </a:extLst>
          </p:cNvPr>
          <p:cNvSpPr>
            <a:spLocks noGrp="1"/>
          </p:cNvSpPr>
          <p:nvPr>
            <p:ph type="title"/>
          </p:nvPr>
        </p:nvSpPr>
        <p:spPr/>
        <p:txBody>
          <a:bodyPr/>
          <a:lstStyle/>
          <a:p>
            <a:pPr marL="457200" indent="-457200">
              <a:buFont typeface="Wingdings" panose="05000000000000000000" pitchFamily="2" charset="2"/>
              <a:buChar char="Ø"/>
            </a:pPr>
            <a:r>
              <a:rPr lang="en-IN" sz="3200" b="1" u="sng" dirty="0">
                <a:solidFill>
                  <a:srgbClr val="0070C0"/>
                </a:solidFill>
                <a:effectLst/>
                <a:latin typeface="Times New Roman" panose="02020603050405020304" pitchFamily="18" charset="0"/>
                <a:ea typeface="Times New Roman" panose="02020603050405020304" pitchFamily="18" charset="0"/>
              </a:rPr>
              <a:t>Hardware &amp;</a:t>
            </a:r>
            <a:r>
              <a:rPr lang="en-IN" b="1" u="sng" dirty="0">
                <a:solidFill>
                  <a:srgbClr val="0070C0"/>
                </a:solidFill>
                <a:latin typeface="Times New Roman" panose="02020603050405020304" pitchFamily="18" charset="0"/>
                <a:ea typeface="Times New Roman" panose="02020603050405020304" pitchFamily="18" charset="0"/>
              </a:rPr>
              <a:t>Software Requirement</a:t>
            </a:r>
            <a:endParaRPr lang="en-IN" dirty="0"/>
          </a:p>
        </p:txBody>
      </p:sp>
      <p:sp>
        <p:nvSpPr>
          <p:cNvPr id="3" name="Content Placeholder 2">
            <a:extLst>
              <a:ext uri="{FF2B5EF4-FFF2-40B4-BE49-F238E27FC236}">
                <a16:creationId xmlns:a16="http://schemas.microsoft.com/office/drawing/2014/main" id="{7148D65F-CB24-4DEA-A65B-1BE9E22866CA}"/>
              </a:ext>
            </a:extLst>
          </p:cNvPr>
          <p:cNvSpPr>
            <a:spLocks noGrp="1"/>
          </p:cNvSpPr>
          <p:nvPr>
            <p:ph idx="1"/>
          </p:nvPr>
        </p:nvSpPr>
        <p:spPr>
          <a:xfrm>
            <a:off x="1451579" y="2015732"/>
            <a:ext cx="9603275" cy="4037749"/>
          </a:xfrm>
        </p:spPr>
        <p:txBody>
          <a:bodyPr>
            <a:normAutofit fontScale="92500" lnSpcReduction="20000"/>
          </a:bodyPr>
          <a:lstStyle/>
          <a:p>
            <a:pPr marL="588645">
              <a:lnSpc>
                <a:spcPct val="115000"/>
              </a:lnSpc>
              <a:spcAft>
                <a:spcPts val="100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minimum hardware and software configuration for application to run is as follows.</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588645">
              <a:lnSpc>
                <a:spcPct val="115000"/>
              </a:lnSpc>
              <a:spcAft>
                <a:spcPts val="1000"/>
              </a:spcAft>
            </a:pPr>
            <a:r>
              <a:rPr lang="en-IN" sz="18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HARDWARE:-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588645">
              <a:lnSpc>
                <a:spcPct val="115000"/>
              </a:lnSpc>
              <a:spcAft>
                <a:spcPts val="100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Microprocessor: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dirty="0">
                <a:solidFill>
                  <a:srgbClr val="5F6368"/>
                </a:solidFill>
                <a:effectLst/>
                <a:latin typeface="Arial" panose="020B0604020202020204" pitchFamily="34" charset="0"/>
                <a:ea typeface="Arial" panose="020B0604020202020204" pitchFamily="34" charset="0"/>
                <a:cs typeface="Times New Roman" panose="02020603050405020304" pitchFamily="18" charset="0"/>
              </a:rPr>
              <a:t>Intel</a:t>
            </a:r>
            <a:r>
              <a:rPr lang="en-IN" sz="1800" dirty="0">
                <a:solidFill>
                  <a:srgbClr val="4D5156"/>
                </a:solidFill>
                <a:effectLst/>
                <a:latin typeface="Arial" panose="020B0604020202020204" pitchFamily="34" charset="0"/>
                <a:ea typeface="Arial" panose="020B0604020202020204" pitchFamily="34" charset="0"/>
                <a:cs typeface="Times New Roman" panose="02020603050405020304" pitchFamily="18" charset="0"/>
              </a:rPr>
              <a:t>® </a:t>
            </a:r>
            <a:r>
              <a:rPr lang="en-IN" sz="1800" b="1" dirty="0">
                <a:solidFill>
                  <a:srgbClr val="5F6368"/>
                </a:solidFill>
                <a:effectLst/>
                <a:latin typeface="Arial" panose="020B0604020202020204" pitchFamily="34" charset="0"/>
                <a:ea typeface="Arial" panose="020B0604020202020204" pitchFamily="34" charset="0"/>
                <a:cs typeface="Times New Roman" panose="02020603050405020304" pitchFamily="18" charset="0"/>
              </a:rPr>
              <a:t>Core</a:t>
            </a:r>
            <a:r>
              <a:rPr lang="en-IN" sz="1800" dirty="0">
                <a:solidFill>
                  <a:srgbClr val="4D5156"/>
                </a:solidFill>
                <a:effectLst/>
                <a:latin typeface="Arial" panose="020B0604020202020204" pitchFamily="34" charset="0"/>
                <a:ea typeface="Arial" panose="020B0604020202020204" pitchFamily="34" charset="0"/>
                <a:cs typeface="Times New Roman" panose="02020603050405020304" pitchFamily="18" charset="0"/>
              </a:rPr>
              <a:t>™ </a:t>
            </a:r>
            <a:r>
              <a:rPr lang="en-IN" sz="1800" b="1" dirty="0">
                <a:solidFill>
                  <a:srgbClr val="5F6368"/>
                </a:solidFill>
                <a:effectLst/>
                <a:latin typeface="Arial" panose="020B0604020202020204" pitchFamily="34" charset="0"/>
                <a:ea typeface="Arial" panose="020B0604020202020204" pitchFamily="34" charset="0"/>
                <a:cs typeface="Times New Roman" panose="02020603050405020304" pitchFamily="18" charset="0"/>
              </a:rPr>
              <a:t>i3</a:t>
            </a:r>
            <a:r>
              <a:rPr lang="en-IN" sz="1800" dirty="0">
                <a:solidFill>
                  <a:srgbClr val="4D5156"/>
                </a:solidFill>
                <a:effectLst/>
                <a:latin typeface="Arial" panose="020B0604020202020204" pitchFamily="34" charset="0"/>
                <a:ea typeface="Arial" panose="020B0604020202020204" pitchFamily="34" charset="0"/>
                <a:cs typeface="Times New Roman" panose="02020603050405020304" pitchFamily="18" charset="0"/>
              </a:rPr>
              <a:t> processors</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(Or equivalent)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588645">
              <a:lnSpc>
                <a:spcPct val="115000"/>
              </a:lnSpc>
              <a:spcAft>
                <a:spcPts val="1000"/>
              </a:spcAft>
            </a:pPr>
            <a:r>
              <a:rPr lang="en-IN" sz="1800"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Ram:</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- 4 GB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588645">
              <a:lnSpc>
                <a:spcPct val="115000"/>
              </a:lnSpc>
              <a:spcAft>
                <a:spcPts val="1000"/>
              </a:spcAft>
            </a:pPr>
            <a:r>
              <a:rPr lang="en-IN" sz="1800"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Hard Drive: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500 GB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588645">
              <a:lnSpc>
                <a:spcPct val="115000"/>
              </a:lnSpc>
              <a:spcAft>
                <a:spcPts val="1000"/>
              </a:spcAft>
            </a:pPr>
            <a:r>
              <a:rPr lang="en-IN" sz="18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SOFTWARE:-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588645">
              <a:lnSpc>
                <a:spcPct val="115000"/>
              </a:lnSpc>
              <a:spcAft>
                <a:spcPts val="1000"/>
              </a:spcAft>
            </a:pPr>
            <a:r>
              <a:rPr lang="en-IN" sz="1800"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Operating System: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WINDOWS 10/11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588645">
              <a:lnSpc>
                <a:spcPct val="115000"/>
              </a:lnSpc>
              <a:spcAft>
                <a:spcPts val="1000"/>
              </a:spcAft>
            </a:pPr>
            <a:r>
              <a:rPr lang="en-IN" sz="1800"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Languages: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Python, MySQL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57938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0BD72-991D-4C6C-964F-167C537263BA}"/>
              </a:ext>
            </a:extLst>
          </p:cNvPr>
          <p:cNvSpPr>
            <a:spLocks noGrp="1"/>
          </p:cNvSpPr>
          <p:nvPr>
            <p:ph type="title"/>
          </p:nvPr>
        </p:nvSpPr>
        <p:spPr/>
        <p:txBody>
          <a:bodyPr/>
          <a:lstStyle/>
          <a:p>
            <a:pPr marL="457200" indent="-457200">
              <a:buFont typeface="Wingdings" panose="05000000000000000000" pitchFamily="2" charset="2"/>
              <a:buChar char="Ø"/>
            </a:pPr>
            <a:r>
              <a:rPr lang="en-IN" b="1" u="sng" dirty="0">
                <a:solidFill>
                  <a:srgbClr val="0070C0"/>
                </a:solidFill>
                <a:ea typeface="+mn-lt"/>
                <a:cs typeface="+mn-lt"/>
              </a:rPr>
              <a:t>Purpose Of the Project</a:t>
            </a:r>
            <a:br>
              <a:rPr lang="en-GB" dirty="0">
                <a:ea typeface="+mn-lt"/>
                <a:cs typeface="+mn-lt"/>
              </a:rPr>
            </a:br>
            <a:endParaRPr lang="en-IN" dirty="0"/>
          </a:p>
        </p:txBody>
      </p:sp>
      <p:sp>
        <p:nvSpPr>
          <p:cNvPr id="3" name="Content Placeholder 2">
            <a:extLst>
              <a:ext uri="{FF2B5EF4-FFF2-40B4-BE49-F238E27FC236}">
                <a16:creationId xmlns:a16="http://schemas.microsoft.com/office/drawing/2014/main" id="{B33BD2B9-7DF4-44A8-B868-CFF53D1DFAE2}"/>
              </a:ext>
            </a:extLst>
          </p:cNvPr>
          <p:cNvSpPr>
            <a:spLocks noGrp="1"/>
          </p:cNvSpPr>
          <p:nvPr>
            <p:ph idx="1"/>
          </p:nvPr>
        </p:nvSpPr>
        <p:spPr/>
        <p:txBody>
          <a:bodyPr/>
          <a:lstStyle/>
          <a:p>
            <a:pPr marL="914400">
              <a:lnSpc>
                <a:spcPct val="115000"/>
              </a:lnSpc>
            </a:pPr>
            <a:r>
              <a:rPr lang="en-IN"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system aims at the maintenance and management of the different Hotels. It mainly takes care of the Hotel management at the core area of the database</a:t>
            </a:r>
            <a:r>
              <a:rPr lang="en-IN" sz="1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p>
          <a:p>
            <a:pPr marL="914400">
              <a:lnSpc>
                <a:spcPct val="115000"/>
              </a:lnSpc>
            </a:pPr>
            <a:r>
              <a:rPr lang="en-IN" sz="1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In </a:t>
            </a:r>
            <a:r>
              <a:rPr lang="en-IN"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front end we using Python and in the backend we using </a:t>
            </a:r>
            <a:r>
              <a:rPr lang="en-IN" sz="1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mysql</a:t>
            </a:r>
            <a:r>
              <a:rPr lang="en-IN"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under the Microsoft windows operating system.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914400" algn="ctr">
              <a:lnSpc>
                <a:spcPct val="115000"/>
              </a:lnSpc>
              <a:spcAft>
                <a:spcPts val="1000"/>
              </a:spcAft>
            </a:pPr>
            <a:r>
              <a:rPr lang="en-IN" sz="1800" b="1" u="none" strike="noStrike"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60826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061C9-3C2C-4F55-9622-396ED9DDD0BE}"/>
              </a:ext>
            </a:extLst>
          </p:cNvPr>
          <p:cNvSpPr>
            <a:spLocks noGrp="1"/>
          </p:cNvSpPr>
          <p:nvPr>
            <p:ph type="title"/>
          </p:nvPr>
        </p:nvSpPr>
        <p:spPr/>
        <p:txBody>
          <a:bodyPr/>
          <a:lstStyle/>
          <a:p>
            <a:pPr marL="457200" indent="-457200">
              <a:buFont typeface="Wingdings"/>
              <a:buChar char="Ø"/>
            </a:pPr>
            <a:r>
              <a:rPr lang="en-IN" b="1" u="sng" dirty="0">
                <a:solidFill>
                  <a:srgbClr val="0070C0"/>
                </a:solidFill>
                <a:ea typeface="+mj-lt"/>
                <a:cs typeface="+mj-lt"/>
              </a:rPr>
              <a:t>Features of the project</a:t>
            </a:r>
            <a:endParaRPr lang="en-GB" dirty="0">
              <a:solidFill>
                <a:srgbClr val="0070C0"/>
              </a:solidFill>
              <a:ea typeface="+mj-lt"/>
              <a:cs typeface="+mj-lt"/>
            </a:endParaRPr>
          </a:p>
        </p:txBody>
      </p:sp>
      <p:sp>
        <p:nvSpPr>
          <p:cNvPr id="3" name="Content Placeholder 2">
            <a:extLst>
              <a:ext uri="{FF2B5EF4-FFF2-40B4-BE49-F238E27FC236}">
                <a16:creationId xmlns:a16="http://schemas.microsoft.com/office/drawing/2014/main" id="{3CF9E515-E9AE-4CAC-907A-45D34BF9BAD9}"/>
              </a:ext>
            </a:extLst>
          </p:cNvPr>
          <p:cNvSpPr>
            <a:spLocks noGrp="1"/>
          </p:cNvSpPr>
          <p:nvPr>
            <p:ph idx="1"/>
          </p:nvPr>
        </p:nvSpPr>
        <p:spPr>
          <a:xfrm>
            <a:off x="1451579" y="980388"/>
            <a:ext cx="9603275" cy="4485957"/>
          </a:xfrm>
        </p:spPr>
        <p:txBody>
          <a:bodyPr vert="horz" lIns="91440" tIns="45720" rIns="91440" bIns="45720" rtlCol="0" anchor="ctr">
            <a:normAutofit/>
          </a:bodyPr>
          <a:lstStyle/>
          <a:p>
            <a:pPr marL="342900" lvl="0" indent="-342900">
              <a:lnSpc>
                <a:spcPct val="115000"/>
              </a:lnSpc>
              <a:spcAft>
                <a:spcPts val="1000"/>
              </a:spcAft>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saves user time in searching a room.</a:t>
            </a:r>
            <a:r>
              <a:rPr lang="en-IN"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system is useful as it calculates an exact cost of rooms for requested number of days.</a:t>
            </a:r>
            <a:r>
              <a:rPr lang="en-IN"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It saves organization resources and expenses.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system is effective and saves time and cost of users.</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GB" dirty="0"/>
          </a:p>
        </p:txBody>
      </p:sp>
    </p:spTree>
    <p:extLst>
      <p:ext uri="{BB962C8B-B14F-4D97-AF65-F5344CB8AC3E}">
        <p14:creationId xmlns:p14="http://schemas.microsoft.com/office/powerpoint/2010/main" val="385351960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TF10001119</Template>
  <TotalTime>230</TotalTime>
  <Words>1559</Words>
  <Application>Microsoft Office PowerPoint</Application>
  <PresentationFormat>Widescreen</PresentationFormat>
  <Paragraphs>137</Paragraphs>
  <Slides>30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Cambria</vt:lpstr>
      <vt:lpstr>Carlito</vt:lpstr>
      <vt:lpstr>Gill Sans MT</vt:lpstr>
      <vt:lpstr>Symbol</vt:lpstr>
      <vt:lpstr>Times New Roman</vt:lpstr>
      <vt:lpstr>Wingdings</vt:lpstr>
      <vt:lpstr>Gallery</vt:lpstr>
      <vt:lpstr>PowerPoint Presentation</vt:lpstr>
      <vt:lpstr>ACKNOWLEDGEMENT</vt:lpstr>
      <vt:lpstr>DECLARATION</vt:lpstr>
      <vt:lpstr>PowerPoint Presentation</vt:lpstr>
      <vt:lpstr>INTRODUCTION</vt:lpstr>
      <vt:lpstr>Objective of the Project </vt:lpstr>
      <vt:lpstr>Hardware &amp;Software Requirement</vt:lpstr>
      <vt:lpstr>Purpose Of the Project </vt:lpstr>
      <vt:lpstr>Features of the project</vt:lpstr>
      <vt:lpstr>ER Diagrams</vt:lpstr>
      <vt:lpstr>Dataflow diagrams</vt:lpstr>
      <vt:lpstr>PowerPoint Presentation</vt:lpstr>
      <vt:lpstr>PowerPoint Presentation</vt:lpstr>
      <vt:lpstr>LOGIN TO Hotel management system</vt:lpstr>
      <vt:lpstr>Add customer Function</vt:lpstr>
      <vt:lpstr>Add Room details function</vt:lpstr>
      <vt:lpstr>Add Room booking details function</vt:lpstr>
      <vt:lpstr>Logout button</vt:lpstr>
      <vt:lpstr>LOGIN PAGE:-</vt:lpstr>
      <vt:lpstr>Registration page Picture:-</vt:lpstr>
      <vt:lpstr>Forget password page Picture:-</vt:lpstr>
      <vt:lpstr>Hotel management system Picture:-</vt:lpstr>
      <vt:lpstr>Customer details page Picture:-</vt:lpstr>
      <vt:lpstr>Room details page picture:-</vt:lpstr>
      <vt:lpstr>Room booking details picture</vt:lpstr>
      <vt:lpstr>Advantages of existing system</vt:lpstr>
      <vt:lpstr>Disadvantages OF EXISTING SYSTEM </vt:lpstr>
      <vt:lpstr>Future scope</vt:lpstr>
      <vt:lpstr>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Siddhartha Khawas</cp:lastModifiedBy>
  <cp:revision>556</cp:revision>
  <dcterms:created xsi:type="dcterms:W3CDTF">2022-01-22T13:10:39Z</dcterms:created>
  <dcterms:modified xsi:type="dcterms:W3CDTF">2022-06-11T04:17:02Z</dcterms:modified>
</cp:coreProperties>
</file>